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Layouts/slideLayout76.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869" r:id="rId2"/>
    <p:sldMasterId id="2147483875" r:id="rId3"/>
    <p:sldMasterId id="2147483916" r:id="rId4"/>
  </p:sldMasterIdLst>
  <p:notesMasterIdLst>
    <p:notesMasterId r:id="rId23"/>
  </p:notesMasterIdLst>
  <p:handoutMasterIdLst>
    <p:handoutMasterId r:id="rId24"/>
  </p:handoutMasterIdLst>
  <p:sldIdLst>
    <p:sldId id="391" r:id="rId5"/>
    <p:sldId id="454" r:id="rId6"/>
    <p:sldId id="455" r:id="rId7"/>
    <p:sldId id="456" r:id="rId8"/>
    <p:sldId id="457" r:id="rId9"/>
    <p:sldId id="458" r:id="rId10"/>
    <p:sldId id="459" r:id="rId11"/>
    <p:sldId id="460" r:id="rId12"/>
    <p:sldId id="461" r:id="rId13"/>
    <p:sldId id="462" r:id="rId14"/>
    <p:sldId id="463" r:id="rId15"/>
    <p:sldId id="464" r:id="rId16"/>
    <p:sldId id="465" r:id="rId17"/>
    <p:sldId id="466" r:id="rId18"/>
    <p:sldId id="467" r:id="rId19"/>
    <p:sldId id="468" r:id="rId20"/>
    <p:sldId id="469" r:id="rId21"/>
    <p:sldId id="470" r:id="rId22"/>
  </p:sldIdLst>
  <p:sldSz cx="12188825"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74B07087-F799-47D1-A6A9-48CEE5042AF1}">
          <p14:sldIdLst>
            <p14:sldId id="391"/>
            <p14:sldId id="393"/>
            <p14:sldId id="386"/>
            <p14:sldId id="387"/>
            <p14:sldId id="388"/>
            <p14:sldId id="389"/>
            <p14:sldId id="390"/>
            <p14:sldId id="392"/>
            <p14:sldId id="394"/>
            <p14:sldId id="354"/>
          </p14:sldIdLst>
        </p14:section>
      </p14:sectionLst>
    </p:ex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F5F5F"/>
    <a:srgbClr val="0E7AAB"/>
    <a:srgbClr val="0087A0"/>
    <a:srgbClr val="43963A"/>
    <a:srgbClr val="F9F9F9"/>
    <a:srgbClr val="009FB5"/>
    <a:srgbClr val="F80000"/>
    <a:srgbClr val="1592CC"/>
    <a:srgbClr val="CA0000"/>
    <a:srgbClr val="C8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56" autoAdjust="0"/>
    <p:restoredTop sz="94943" autoAdjust="0"/>
  </p:normalViewPr>
  <p:slideViewPr>
    <p:cSldViewPr snapToGrid="0">
      <p:cViewPr>
        <p:scale>
          <a:sx n="80" d="100"/>
          <a:sy n="80" d="100"/>
        </p:scale>
        <p:origin x="-2040" y="-74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90" d="100"/>
        <a:sy n="90" d="100"/>
      </p:scale>
      <p:origin x="0" y="756"/>
    </p:cViewPr>
  </p:sorterViewPr>
  <p:notesViewPr>
    <p:cSldViewPr snapToGrid="0">
      <p:cViewPr varScale="1">
        <p:scale>
          <a:sx n="103" d="100"/>
          <a:sy n="103" d="100"/>
        </p:scale>
        <p:origin x="-4320" y="-10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6/7/2016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No changes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11</a:t>
            </a:fld>
            <a:endParaRPr lang="en-US" dirty="0">
              <a:solidFill>
                <a:prstClr val="black"/>
              </a:solidFill>
            </a:endParaRPr>
          </a:p>
        </p:txBody>
      </p:sp>
    </p:spTree>
    <p:extLst>
      <p:ext uri="{BB962C8B-B14F-4D97-AF65-F5344CB8AC3E}">
        <p14:creationId xmlns="" xmlns:p14="http://schemas.microsoft.com/office/powerpoint/2010/main" val="1302031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smtClean="0"/>
              <a:t>Architecture Caption:</a:t>
            </a:r>
          </a:p>
          <a:p>
            <a:pPr marL="0" indent="0">
              <a:buNone/>
            </a:pPr>
            <a:endParaRPr lang="en-US"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Let’s take a look under the covers at how the Oracle Cloud enables our Ski Inspection process. As inspector’s like Jim Banes analyze past inspection reports or collect data for new reports all the information is available at his fingertips through the In-View mobile application. In-View leverages the Mobile Cloud Service as a centralized mobile backend. </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12</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Today’s inspection report is calling API’s  that will communicate via REST services with the Process Cloud Service to officially submit the ski inspection and begin the approval process. The first step in our process is to validate Jim’s information against Ski ACT #47 to insure he has performed all the required steps, and collected the proper information for approval.</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Behind the scenes the Process Cloud places SOAP calls to the Policy Automation Cloud Service to check the inspection report. If the report has met all the legislative requirements the process will proceed to the next step.</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If the legislation ever changes, or addendums are added to Ski Act #47 policy analyst like Joe are able to markup the legislation inside a text editor and save the changes directly to the Cloud in a matter of minutes. </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15</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With all the legislative checks in place, the Process Cloud notifies Hanna. She is able to review the inspection in details and either approve the report completing the inspection, or return the report with questions back to Jim in order to collect more information on our lift in question. </a:t>
            </a:r>
            <a:endParaRPr lang="en-US" sz="1100" kern="1200" smtClean="0">
              <a:solidFill>
                <a:schemeClr val="tx1"/>
              </a:solidFill>
              <a:latin typeface="+mn-lt"/>
              <a:ea typeface="+mn-ea"/>
              <a:cs typeface="+mn-cs"/>
            </a:endParaRP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indent="0">
              <a:buNone/>
            </a:pPr>
            <a:r>
              <a:rPr lang="en-US" dirty="0" smtClean="0"/>
              <a:t>This architecture diagram depicts the integration of multiple cloud based services to comprise the inspection application. The primary front-end Mobile UI can be written using the mobile framework of choice for the customer which interfaces to the Mobile Cloud Service via REST. The Mobile Cloud Service then leverages the Process Cloud Service for workflow activities which process the Inspection through the approval chain. To process the various laws and policies within Ski-lift inspection we interface with the Oracle Policy Automation Cloud Service which provides the necessary rules for the Inspector to abide by the laws for inspections. </a:t>
            </a:r>
            <a:r>
              <a:rPr lang="en-US" baseline="0" dirty="0" smtClean="0"/>
              <a:t>n:</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17</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a:t>
            </a:r>
          </a:p>
          <a:p>
            <a:pPr marL="0" indent="0">
              <a:buNone/>
            </a:pPr>
            <a:r>
              <a:rPr lang="en-US" dirty="0" smtClean="0"/>
              <a:t>This architecture diagram depicts the physical and network zones of multiple cloud services to comprise the inspection application. The mobile application can be installed on the Mobile device of choice (</a:t>
            </a:r>
            <a:r>
              <a:rPr lang="en-US" dirty="0" err="1" smtClean="0"/>
              <a:t>iOS</a:t>
            </a:r>
            <a:r>
              <a:rPr lang="en-US" dirty="0" smtClean="0"/>
              <a:t>/</a:t>
            </a:r>
            <a:r>
              <a:rPr lang="en-US" dirty="0" err="1" smtClean="0"/>
              <a:t>Andriod</a:t>
            </a:r>
            <a:r>
              <a:rPr lang="en-US" dirty="0" smtClean="0"/>
              <a:t>). Mobile and Process Cloud services are hosted within the same Cloud Identity Domain where FW rules and credentials can be shared. Oracle Policy Automation is a cloud  based component of the </a:t>
            </a:r>
            <a:r>
              <a:rPr lang="en-US" dirty="0" err="1" smtClean="0"/>
              <a:t>SaaS</a:t>
            </a:r>
            <a:r>
              <a:rPr lang="en-US" smtClean="0"/>
              <a:t> Service Cloud.</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18</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6/7/2016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1436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1093879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5978894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3588719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820860" y="2313432"/>
            <a:ext cx="6547104" cy="1832339"/>
          </a:xfrm>
          <a:prstGeom prst="rect">
            <a:avLst/>
          </a:prstGeom>
        </p:spPr>
      </p:pic>
    </p:spTree>
    <p:extLst>
      <p:ext uri="{BB962C8B-B14F-4D97-AF65-F5344CB8AC3E}">
        <p14:creationId xmlns="" xmlns:p14="http://schemas.microsoft.com/office/powerpoint/2010/main" val="370913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 xmlns:p14="http://schemas.microsoft.com/office/powerpoint/2010/main" val="10657555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6/7/2016</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
        <p:nvSpPr>
          <p:cNvPr id="7" name="Footer Placeholder 4"/>
          <p:cNvSpPr>
            <a:spLocks noGrp="1"/>
          </p:cNvSpPr>
          <p:nvPr>
            <p:ph type="ftr" sz="quarter" idx="11"/>
          </p:nvPr>
        </p:nvSpPr>
        <p:spPr>
          <a:xfrm>
            <a:off x="8777289" y="6556248"/>
            <a:ext cx="2498723" cy="182880"/>
          </a:xfrm>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Tree>
    <p:extLst>
      <p:ext uri="{BB962C8B-B14F-4D97-AF65-F5344CB8AC3E}">
        <p14:creationId xmlns="" xmlns:p14="http://schemas.microsoft.com/office/powerpoint/2010/main" val="38621871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1734545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6/7/2016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spTree>
    <p:extLst>
      <p:ext uri="{BB962C8B-B14F-4D97-AF65-F5344CB8AC3E}">
        <p14:creationId xmlns="" xmlns:p14="http://schemas.microsoft.com/office/powerpoint/2010/main" val="181861082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6/7/2016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6" name="Picture 5"/>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 xmlns:a14="http://schemas.microsoft.com/office/drawing/2010/main">
                  <a14:imgLayer r:embed="rId3">
                    <a14:imgEffect>
                      <a14:brightnessContrast bright="5000"/>
                    </a14:imgEffect>
                  </a14:imgLayer>
                </a14:imgProps>
              </a:ext>
              <a:ext uri="{28A0092B-C50C-407E-A947-70E740481C1C}">
                <a14:useLocalDpi xmlns="" xmlns:a14="http://schemas.microsoft.com/office/drawing/2010/main" val="0"/>
              </a:ext>
            </a:extLst>
          </a:blip>
          <a:srcRect t="52250" r="9965" b="21069"/>
          <a:stretch/>
        </p:blipFill>
        <p:spPr>
          <a:xfrm>
            <a:off x="-1" y="4953000"/>
            <a:ext cx="12188825" cy="1905000"/>
          </a:xfrm>
          <a:prstGeom prst="rect">
            <a:avLst/>
          </a:prstGeom>
        </p:spPr>
      </p:pic>
    </p:spTree>
    <p:extLst>
      <p:ext uri="{BB962C8B-B14F-4D97-AF65-F5344CB8AC3E}">
        <p14:creationId xmlns="" xmlns:p14="http://schemas.microsoft.com/office/powerpoint/2010/main" val="40491960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6/7/2016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xmlns="" val="35725853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9072965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F5F5F">
                    <a:lumMod val="60000"/>
                    <a:lumOff val="40000"/>
                  </a:srgbClr>
                </a:solidFill>
              </a:rPr>
              <a:pPr/>
              <a:t>6/7/2016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Confidential – Oracle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9" name="Text Placeholder 12"/>
          <p:cNvSpPr>
            <a:spLocks noGrp="1"/>
          </p:cNvSpPr>
          <p:nvPr>
            <p:ph type="body" sz="quarter" idx="14" hasCustomPrompt="1"/>
          </p:nvPr>
        </p:nvSpPr>
        <p:spPr>
          <a:xfrm>
            <a:off x="531814" y="895622"/>
            <a:ext cx="10330522" cy="343299"/>
          </a:xfrm>
          <a:prstGeom prst="rect">
            <a:avLst/>
          </a:prstGeo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a:prstGeom prst="rect">
            <a:avLst/>
          </a:prstGeo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xmlns="" val="20211854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045E8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6/7/2016</a:t>
            </a:fld>
            <a:endParaRPr lang="en-US" dirty="0">
              <a:solidFill>
                <a:srgbClr val="FFFFFF"/>
              </a:solidFill>
            </a:endParaRPr>
          </a:p>
        </p:txBody>
      </p:sp>
      <p:sp>
        <p:nvSpPr>
          <p:cNvPr id="12" name="Title 1"/>
          <p:cNvSpPr>
            <a:spLocks noGrp="1"/>
          </p:cNvSpPr>
          <p:nvPr>
            <p:ph type="ctrTitle"/>
          </p:nvPr>
        </p:nvSpPr>
        <p:spPr>
          <a:xfrm>
            <a:off x="530352" y="2360815"/>
            <a:ext cx="11125199" cy="1322816"/>
          </a:xfrm>
          <a:prstGeom prst="rect">
            <a:avLst/>
          </a:prstGeo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a:prstGeom prst="rect">
            <a:avLst/>
          </a:prstGeo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a:prstGeom prst="rect">
            <a:avLst/>
          </a:prstGeo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xmlns="" val="1553770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lumMod val="50000"/>
                  </a:schemeClr>
                </a:solidFill>
              </a:defRPr>
            </a:lvl1pPr>
          </a:lstStyle>
          <a:p>
            <a:fld id="{C51EAA63-D034-42AE-91FA-B13B9518C7BE}" type="slidenum">
              <a:rPr lang="en-US" smtClean="0">
                <a:solidFill>
                  <a:srgbClr val="5F5F5F">
                    <a:lumMod val="50000"/>
                  </a:srgbClr>
                </a:solidFill>
              </a:rPr>
              <a:pPr/>
              <a:t>‹#›</a:t>
            </a:fld>
            <a:endParaRPr lang="en-US" dirty="0">
              <a:solidFill>
                <a:srgbClr val="5F5F5F">
                  <a:lumMod val="50000"/>
                </a:srgbClr>
              </a:solidFill>
            </a:endParaRPr>
          </a:p>
        </p:txBody>
      </p:sp>
      <p:sp>
        <p:nvSpPr>
          <p:cNvPr id="2" name="Title 1"/>
          <p:cNvSpPr>
            <a:spLocks noGrp="1"/>
          </p:cNvSpPr>
          <p:nvPr>
            <p:ph type="title"/>
          </p:nvPr>
        </p:nvSpPr>
        <p:spPr>
          <a:xfrm>
            <a:off x="837982" y="365126"/>
            <a:ext cx="10512862" cy="1325563"/>
          </a:xfrm>
          <a:prstGeom prst="rect">
            <a:avLst/>
          </a:prstGeom>
        </p:spPr>
        <p:txBody>
          <a:bodyPr/>
          <a:lstStyle/>
          <a:p>
            <a:r>
              <a:rPr lang="en-US" smtClean="0"/>
              <a:t>Click to edit Master title style</a:t>
            </a:r>
            <a:endParaRPr lang="en-US"/>
          </a:p>
        </p:txBody>
      </p:sp>
      <p:sp>
        <p:nvSpPr>
          <p:cNvPr id="7" name="Footer Placeholder 2"/>
          <p:cNvSpPr>
            <a:spLocks noGrp="1"/>
          </p:cNvSpPr>
          <p:nvPr>
            <p:ph type="ftr" sz="quarter" idx="10"/>
          </p:nvPr>
        </p:nvSpPr>
        <p:spPr>
          <a:xfrm>
            <a:off x="3413145" y="6527796"/>
            <a:ext cx="5362538" cy="365125"/>
          </a:xfrm>
        </p:spPr>
        <p:txBody>
          <a:bodyPr/>
          <a:lstStyle>
            <a:lvl1pPr>
              <a:defRPr>
                <a:solidFill>
                  <a:schemeClr val="tx1">
                    <a:lumMod val="50000"/>
                  </a:schemeClr>
                </a:solidFill>
              </a:defRPr>
            </a:lvl1pPr>
          </a:lstStyle>
          <a:p>
            <a:r>
              <a:rPr lang="en-US" dirty="0" smtClean="0">
                <a:solidFill>
                  <a:srgbClr val="5F5F5F">
                    <a:lumMod val="50000"/>
                  </a:srgbClr>
                </a:solidFill>
              </a:rPr>
              <a:t>Copyright @ 2016 Oracle and/or it’s affiliates. All right reserved | Confidential</a:t>
            </a:r>
          </a:p>
        </p:txBody>
      </p:sp>
    </p:spTree>
    <p:extLst>
      <p:ext uri="{BB962C8B-B14F-4D97-AF65-F5344CB8AC3E}">
        <p14:creationId xmlns:p14="http://schemas.microsoft.com/office/powerpoint/2010/main" xmlns="" val="35001983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831829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without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5412429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2_Section Header without Picture">
    <p:bg>
      <p:bgPr>
        <a:gradFill>
          <a:gsLst>
            <a:gs pos="0">
              <a:srgbClr val="009FB5"/>
            </a:gs>
            <a:gs pos="100000">
              <a:srgbClr val="0087A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13459100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1156382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2884346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6/7/2016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5" name="Picture 14"/>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spTree>
    <p:extLst>
      <p:ext uri="{BB962C8B-B14F-4D97-AF65-F5344CB8AC3E}">
        <p14:creationId xmlns="" xmlns:p14="http://schemas.microsoft.com/office/powerpoint/2010/main" val="41418276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wo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D23F527-3A46-1444-AC47-E74332FAE46E}"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091612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wo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D23F527-3A46-1444-AC47-E74332FAE46E}"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802239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746177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hree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E1F5459C-11CD-4246-BAA2-A0CD8B7930CF}"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326810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hree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E1F5459C-11CD-4246-BAA2-A0CD8B7930CF}"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081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524132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Four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B793641-39FE-9941-B493-4C6CA22258AD}"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35588060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Four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B793641-39FE-9941-B493-4C6CA22258AD}"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3951191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pPr/>
              <a:t>6/7/2016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27862443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ison">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3CFFFFBC-830B-BE48-A60F-3A3B7341FF90}" type="datetime1">
              <a:rPr lang="en-US" smtClean="0"/>
              <a:pPr/>
              <a:t>6/7/2016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6860580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4D813C46-5AAA-0045-A784-1D6C400A7C04}" type="datetime1">
              <a:rPr lang="en-US" smtClean="0"/>
              <a:pPr/>
              <a:t>6/7/2016</a:t>
            </a:fld>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9730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omparison">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3CFFFFBC-830B-BE48-A60F-3A3B7341FF90}" type="datetime1">
              <a:rPr lang="en-US" smtClean="0"/>
              <a:pPr/>
              <a:t>6/7/2016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209356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346164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0219194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7" name="Rectangle 6"/>
          <p:cNvSpPr>
            <a:spLocks noChangeAspect="1"/>
          </p:cNvSpPr>
          <p:nvPr userDrawn="1"/>
        </p:nvSpPr>
        <p:spPr>
          <a:xfrm>
            <a:off x="-1" y="0"/>
            <a:ext cx="12188825" cy="68580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tx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lang="en-US" sz="3600" kern="1200" dirty="0">
                <a:solidFill>
                  <a:schemeClr val="tx1"/>
                </a:solidFill>
                <a:latin typeface="+mj-lt"/>
                <a:ea typeface="+mj-ea"/>
                <a:cs typeface="+mj-cs"/>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7004311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36444187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 xmlns:p14="http://schemas.microsoft.com/office/powerpoint/2010/main" val="155377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41722522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320843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833185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42913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8627624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17513515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21887557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ndroid Smartphone and Tablet: Horizont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40867512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Android Smartphone and Tablet: Horizontal">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30595157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6/7/2016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063070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24079399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Android Smartphone and Tablet: Vertic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936971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Android Smartphone and Tablet: Vertical">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6/7/2016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2187043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19390509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Safe Harbor Fro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2472" y="1371600"/>
            <a:ext cx="11125200" cy="889000"/>
          </a:xfrm>
          <a:prstGeom prst="rect">
            <a:avLst/>
          </a:prstGeom>
          <a:noFill/>
        </p:spPr>
        <p:txBody>
          <a:bodyPr wrap="none" lIns="0" tIns="0" rIns="0" bIns="0" rtlCol="0" anchor="b">
            <a:noAutofit/>
          </a:bodyPr>
          <a:lstStyle/>
          <a:p>
            <a:pPr>
              <a:lnSpc>
                <a:spcPct val="90000"/>
              </a:lnSpc>
            </a:pPr>
            <a:r>
              <a:rPr sz="3200" dirty="0">
                <a:solidFill>
                  <a:schemeClr val="bg1"/>
                </a:solidFill>
                <a:latin typeface="+mj-lt"/>
              </a:rPr>
              <a:t>Safe Harbor</a:t>
            </a:r>
            <a:r>
              <a:rPr sz="3200" baseline="0" dirty="0">
                <a:solidFill>
                  <a:schemeClr val="bg1"/>
                </a:solidFill>
                <a:latin typeface="+mj-lt"/>
              </a:rPr>
              <a:t> Statement</a:t>
            </a:r>
            <a:endParaRPr sz="3200" dirty="0">
              <a:solidFill>
                <a:schemeClr val="bg1"/>
              </a:solidFill>
              <a:latin typeface="+mj-lt"/>
            </a:endParaRPr>
          </a:p>
        </p:txBody>
      </p:sp>
      <p:sp>
        <p:nvSpPr>
          <p:cNvPr id="6" name="TextBox 5"/>
          <p:cNvSpPr txBox="1"/>
          <p:nvPr/>
        </p:nvSpPr>
        <p:spPr>
          <a:xfrm>
            <a:off x="532472" y="2514600"/>
            <a:ext cx="11125200" cy="2286000"/>
          </a:xfrm>
          <a:prstGeom prst="rect">
            <a:avLst/>
          </a:prstGeom>
          <a:noFill/>
        </p:spPr>
        <p:txBody>
          <a:bodyPr wrap="square" lIns="0" tIns="0" rIns="0" bIns="0" rtlCol="0" anchor="t">
            <a:noAutofit/>
          </a:bodyPr>
          <a:lstStyle/>
          <a:p>
            <a:pPr>
              <a:lnSpc>
                <a:spcPct val="90000"/>
              </a:lnSpc>
            </a:pPr>
            <a:r>
              <a:rPr sz="2400" dirty="0">
                <a:solidFill>
                  <a:schemeClr val="bg1"/>
                </a:solidFill>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40567203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35978653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Safe Harbor Bac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chemeClr val="bg1"/>
                </a:solidFill>
                <a:latin typeface="+mj-lt"/>
              </a:rPr>
              <a:t>Safe Harbor</a:t>
            </a:r>
            <a:r>
              <a:rPr sz="3200" baseline="0" dirty="0">
                <a:solidFill>
                  <a:schemeClr val="bg1"/>
                </a:solidFill>
                <a:latin typeface="+mj-lt"/>
              </a:rPr>
              <a:t> Statement</a:t>
            </a:r>
            <a:endParaRPr sz="3200" dirty="0">
              <a:solidFill>
                <a:schemeClr val="bg1"/>
              </a:solidFill>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chemeClr val="bg1"/>
                </a:solidFill>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2686704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Positioning Statem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D323E-1AA8-9945-A9F0-CB54A017EE50}"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8516470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Positioning Statem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D323E-1AA8-9945-A9F0-CB54A017EE50}" type="datetime1">
              <a:rPr lang="en-US" smtClean="0"/>
              <a:pPr/>
              <a:t>6/7/2016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263856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 xmlns:p14="http://schemas.microsoft.com/office/powerpoint/2010/main" val="18318644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4D813C46-5AAA-0045-A784-1D6C400A7C04}" type="datetime1">
              <a:rPr lang="en-US" smtClean="0"/>
              <a:pPr/>
              <a:t>6/7/2016</a:t>
            </a:fld>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7279446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6/7/2016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7938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1847942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6/7/2016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3699772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3"/>
          <p:cNvSpPr>
            <a:spLocks noGrp="1"/>
          </p:cNvSpPr>
          <p:nvPr>
            <p:ph type="ftr" sz="quarter" idx="11"/>
          </p:nvPr>
        </p:nvSpPr>
        <p:spPr>
          <a:xfrm>
            <a:off x="3413145" y="6527796"/>
            <a:ext cx="5362538" cy="365125"/>
          </a:xfrm>
        </p:spPr>
        <p:txBody>
          <a:bodyPr/>
          <a:lstStyle/>
          <a:p>
            <a:r>
              <a:rPr lang="en-US" dirty="0" smtClean="0">
                <a:solidFill>
                  <a:srgbClr val="5F5F5F">
                    <a:lumMod val="50000"/>
                    <a:lumOff val="50000"/>
                  </a:srgbClr>
                </a:solidFill>
              </a:rPr>
              <a:t>Copyright @ 2016 Oracle and/or it’s affiliates. All right reserved | Confidential</a:t>
            </a:r>
          </a:p>
        </p:txBody>
      </p:sp>
      <p:sp>
        <p:nvSpPr>
          <p:cNvPr id="11" name="Slide Number Placeholder 4"/>
          <p:cNvSpPr>
            <a:spLocks noGrp="1"/>
          </p:cNvSpPr>
          <p:nvPr>
            <p:ph type="sldNum" sz="quarter" idx="12"/>
          </p:nvPr>
        </p:nvSpPr>
        <p:spPr>
          <a:xfrm>
            <a:off x="8608357" y="6527796"/>
            <a:ext cx="2742486" cy="365125"/>
          </a:xfrm>
        </p:spPr>
        <p:txBody>
          <a:bodyPr/>
          <a:lstStyle/>
          <a:p>
            <a:fld id="{CB782522-6842-4C3F-B1BF-2E6D1DEB6B97}" type="slidenum">
              <a:rPr lang="en-US" smtClean="0">
                <a:solidFill>
                  <a:srgbClr val="5F5F5F">
                    <a:lumMod val="50000"/>
                  </a:srgbClr>
                </a:solidFill>
              </a:rPr>
              <a:pPr/>
              <a:t>‹#›</a:t>
            </a:fld>
            <a:endParaRPr lang="en-US">
              <a:solidFill>
                <a:srgbClr val="5F5F5F">
                  <a:lumMod val="50000"/>
                </a:srgbClr>
              </a:solidFill>
            </a:endParaRPr>
          </a:p>
        </p:txBody>
      </p:sp>
    </p:spTree>
    <p:extLst>
      <p:ext uri="{BB962C8B-B14F-4D97-AF65-F5344CB8AC3E}">
        <p14:creationId xmlns="" xmlns:p14="http://schemas.microsoft.com/office/powerpoint/2010/main" val="21955435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413145" y="6527796"/>
            <a:ext cx="5362538" cy="365125"/>
          </a:xfrm>
        </p:spPr>
        <p:txBody>
          <a:bodyPr/>
          <a:lstStyle>
            <a:lvl1pPr>
              <a:defRPr>
                <a:solidFill>
                  <a:schemeClr val="tx1"/>
                </a:solidFill>
              </a:defRPr>
            </a:lvl1pPr>
          </a:lstStyle>
          <a:p>
            <a:r>
              <a:rPr lang="en-US" dirty="0" smtClean="0">
                <a:solidFill>
                  <a:srgbClr val="5F5F5F"/>
                </a:solidFill>
              </a:rPr>
              <a:t>Copyright @ 2016 Oracle and/or it’s affiliates. All right reserved | Confidential</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8" name="Picture 7" descr="login-logo.png"/>
          <p:cNvPicPr>
            <a:picLocks noChangeAspect="1"/>
          </p:cNvPicPr>
          <p:nvPr userDrawn="1"/>
        </p:nvPicPr>
        <p:blipFill>
          <a:blip r:embed="rId3" cstate="print"/>
          <a:stretch>
            <a:fillRect/>
          </a:stretch>
        </p:blipFill>
        <p:spPr>
          <a:xfrm>
            <a:off x="11304210" y="121295"/>
            <a:ext cx="786082" cy="786287"/>
          </a:xfrm>
          <a:prstGeom prst="rect">
            <a:avLst/>
          </a:prstGeom>
        </p:spPr>
      </p:pic>
    </p:spTree>
    <p:extLst>
      <p:ext uri="{BB962C8B-B14F-4D97-AF65-F5344CB8AC3E}">
        <p14:creationId xmlns="" xmlns:p14="http://schemas.microsoft.com/office/powerpoint/2010/main" val="264503635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5" name="Rectangle 4"/>
          <p:cNvSpPr/>
          <p:nvPr userDrawn="1"/>
        </p:nvSpPr>
        <p:spPr>
          <a:xfrm>
            <a:off x="2" y="8"/>
            <a:ext cx="257408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endParaRPr lang="en-US" sz="1900">
              <a:solidFill>
                <a:srgbClr val="FFFFFF"/>
              </a:solidFill>
            </a:endParaRPr>
          </a:p>
        </p:txBody>
      </p:sp>
      <p:sp>
        <p:nvSpPr>
          <p:cNvPr id="3" name="Footer Placeholder 2"/>
          <p:cNvSpPr>
            <a:spLocks noGrp="1"/>
          </p:cNvSpPr>
          <p:nvPr>
            <p:ph type="ftr" sz="quarter" idx="11"/>
          </p:nvPr>
        </p:nvSpPr>
        <p:spPr>
          <a:xfrm>
            <a:off x="5558718" y="6527796"/>
            <a:ext cx="5362538" cy="365125"/>
          </a:xfrm>
        </p:spPr>
        <p:txBody>
          <a:bodyPr/>
          <a:lstStyle>
            <a:lvl1pPr>
              <a:defRPr>
                <a:solidFill>
                  <a:schemeClr val="tx1"/>
                </a:solidFill>
              </a:defRPr>
            </a:lvl1pPr>
          </a:lstStyle>
          <a:p>
            <a:r>
              <a:rPr lang="en-US" dirty="0" smtClean="0">
                <a:solidFill>
                  <a:srgbClr val="5F5F5F"/>
                </a:solidFill>
              </a:rPr>
              <a:t>Copyright @ 2016 Oracle and/or it’s affiliates. All right reserved | Confidential</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9" name="Picture 8" descr="login-logo.png"/>
          <p:cNvPicPr>
            <a:picLocks noChangeAspect="1"/>
          </p:cNvPicPr>
          <p:nvPr userDrawn="1"/>
        </p:nvPicPr>
        <p:blipFill>
          <a:blip r:embed="rId4" cstate="print"/>
          <a:stretch>
            <a:fillRect/>
          </a:stretch>
        </p:blipFill>
        <p:spPr>
          <a:xfrm>
            <a:off x="11266896" y="130625"/>
            <a:ext cx="786082" cy="786287"/>
          </a:xfrm>
          <a:prstGeom prst="rect">
            <a:avLst/>
          </a:prstGeom>
        </p:spPr>
      </p:pic>
    </p:spTree>
    <p:extLst>
      <p:ext uri="{BB962C8B-B14F-4D97-AF65-F5344CB8AC3E}">
        <p14:creationId xmlns="" xmlns:p14="http://schemas.microsoft.com/office/powerpoint/2010/main" val="40296297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solidFill>
                  <a:schemeClr val="tx1">
                    <a:lumMod val="50000"/>
                  </a:schemeClr>
                </a:solidFill>
              </a:defRPr>
            </a:lvl1pPr>
          </a:lstStyle>
          <a:p>
            <a:r>
              <a:rPr lang="en-US" dirty="0" smtClean="0">
                <a:solidFill>
                  <a:srgbClr val="5F5F5F">
                    <a:lumMod val="50000"/>
                  </a:srgbClr>
                </a:solidFill>
              </a:rPr>
              <a:t>Copyright @ 2016 Oracle and/or it’s affiliates. All right reserved | Confidential</a:t>
            </a:r>
          </a:p>
        </p:txBody>
      </p:sp>
      <p:sp>
        <p:nvSpPr>
          <p:cNvPr id="4" name="Slide Number Placeholder 3"/>
          <p:cNvSpPr>
            <a:spLocks noGrp="1"/>
          </p:cNvSpPr>
          <p:nvPr>
            <p:ph type="sldNum" sz="quarter" idx="11"/>
          </p:nvPr>
        </p:nvSpPr>
        <p:spPr/>
        <p:txBody>
          <a:bodyPr/>
          <a:lstStyle>
            <a:lvl1pPr>
              <a:defRPr>
                <a:solidFill>
                  <a:schemeClr val="tx1">
                    <a:lumMod val="50000"/>
                  </a:schemeClr>
                </a:solidFill>
              </a:defRPr>
            </a:lvl1pPr>
          </a:lstStyle>
          <a:p>
            <a:fld id="{CB782522-6842-4C3F-B1BF-2E6D1DEB6B97}" type="slidenum">
              <a:rPr lang="en-US" smtClean="0">
                <a:solidFill>
                  <a:srgbClr val="5F5F5F">
                    <a:lumMod val="50000"/>
                  </a:srgbClr>
                </a:solidFill>
              </a:rPr>
              <a:pPr/>
              <a:t>‹#›</a:t>
            </a:fld>
            <a:endParaRPr lang="en-US" dirty="0">
              <a:solidFill>
                <a:srgbClr val="5F5F5F">
                  <a:lumMod val="50000"/>
                </a:srgbClr>
              </a:solidFill>
            </a:endParaRPr>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lumMod val="50000"/>
                  </a:schemeClr>
                </a:solidFill>
              </a:defRPr>
            </a:lvl1pPr>
          </a:lstStyle>
          <a:p>
            <a:fld id="{C51EAA63-D034-42AE-91FA-B13B9518C7BE}" type="slidenum">
              <a:rPr lang="en-US" smtClean="0">
                <a:solidFill>
                  <a:srgbClr val="5F5F5F">
                    <a:lumMod val="50000"/>
                  </a:srgbClr>
                </a:solidFill>
              </a:rPr>
              <a:pPr/>
              <a:t>‹#›</a:t>
            </a:fld>
            <a:endParaRPr lang="en-US" dirty="0">
              <a:solidFill>
                <a:srgbClr val="5F5F5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2"/>
          <p:cNvSpPr>
            <a:spLocks noGrp="1"/>
          </p:cNvSpPr>
          <p:nvPr>
            <p:ph type="ftr" sz="quarter" idx="10"/>
          </p:nvPr>
        </p:nvSpPr>
        <p:spPr>
          <a:xfrm>
            <a:off x="3413145" y="6527796"/>
            <a:ext cx="5362538" cy="365125"/>
          </a:xfrm>
        </p:spPr>
        <p:txBody>
          <a:bodyPr/>
          <a:lstStyle>
            <a:lvl1pPr>
              <a:defRPr>
                <a:solidFill>
                  <a:schemeClr val="tx1">
                    <a:lumMod val="50000"/>
                  </a:schemeClr>
                </a:solidFill>
              </a:defRPr>
            </a:lvl1pPr>
          </a:lstStyle>
          <a:p>
            <a:r>
              <a:rPr lang="en-US" dirty="0" smtClean="0">
                <a:solidFill>
                  <a:srgbClr val="5F5F5F">
                    <a:lumMod val="50000"/>
                  </a:srgbClr>
                </a:solidFill>
              </a:rPr>
              <a:t>Copyright @ 2016 Oracle and/or it’s affiliates. All right reserved | Confidential</a:t>
            </a:r>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39932002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pos="38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6056509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24041574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6/7/2016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6/7/2016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6/7/2016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075238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3717683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6812296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15138533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6703705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6/7/2016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 xmlns:p14="http://schemas.microsoft.com/office/powerpoint/2010/main" val="159625631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9450984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10277668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5201661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5337141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2263345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4281250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7393865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7870018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6/7/2016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41636203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92" y="0"/>
            <a:ext cx="12188825" cy="6394946"/>
          </a:xfrm>
          <a:prstGeom prst="rect">
            <a:avLst/>
          </a:prstGeom>
        </p:spPr>
      </p:pic>
    </p:spTree>
    <p:extLst>
      <p:ext uri="{BB962C8B-B14F-4D97-AF65-F5344CB8AC3E}">
        <p14:creationId xmlns="" xmlns:p14="http://schemas.microsoft.com/office/powerpoint/2010/main" val="36082293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4578507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30582747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9089822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7908547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745444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val="27206340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 xmlns:a14="http://schemas.microsoft.com/office/drawing/2010/main"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8608192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 xmlns:a14="http://schemas.microsoft.com/office/drawing/2010/main"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1876601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6.xml"/><Relationship Id="rId7" Type="http://schemas.openxmlformats.org/officeDocument/2006/relationships/image" Target="../media/image10.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2.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image" Target="../media/image13.png"/><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theme" Target="../theme/theme3.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image" Target="../media/image13.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theme" Target="../theme/theme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6/7/2016</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6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nvGrpSpPr>
          <p:cNvPr id="14" name="Group 13"/>
          <p:cNvGrpSpPr/>
          <p:nvPr userDrawn="1"/>
        </p:nvGrpSpPr>
        <p:grpSpPr>
          <a:xfrm>
            <a:off x="0" y="0"/>
            <a:ext cx="12189398" cy="6858000"/>
            <a:chOff x="0" y="0"/>
            <a:chExt cx="12189398" cy="6858000"/>
          </a:xfrm>
        </p:grpSpPr>
        <p:sp>
          <p:nvSpPr>
            <p:cNvPr id="17" name="Rectangle 1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1" name="TextBox 2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22" name="Picture 21" descr="Oracle logo in white on red staging background"/>
          <p:cNvPicPr>
            <a:picLocks noChangeAspect="1"/>
          </p:cNvPicPr>
          <p:nvPr userDrawn="1"/>
        </p:nvPicPr>
        <p:blipFill>
          <a:blip r:embed="rId6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717939399"/>
      </p:ext>
    </p:extLst>
  </p:cSld>
  <p:clrMap bg1="lt1" tx1="dk1" bg2="lt2" tx2="dk2" accent1="accent1" accent2="accent2" accent3="accent3" accent4="accent4" accent5="accent5" accent6="accent6" hlink="hlink" folHlink="folHlink"/>
  <p:sldLayoutIdLst>
    <p:sldLayoutId id="2147483783" r:id="rId1"/>
    <p:sldLayoutId id="2147483744" r:id="rId2"/>
    <p:sldLayoutId id="2147483745" r:id="rId3"/>
    <p:sldLayoutId id="2147483746" r:id="rId4"/>
    <p:sldLayoutId id="2147483784" r:id="rId5"/>
    <p:sldLayoutId id="2147483747" r:id="rId6"/>
    <p:sldLayoutId id="2147483748" r:id="rId7"/>
    <p:sldLayoutId id="2147483785" r:id="rId8"/>
    <p:sldLayoutId id="2147483786" r:id="rId9"/>
    <p:sldLayoutId id="2147483749" r:id="rId10"/>
    <p:sldLayoutId id="2147483787" r:id="rId11"/>
    <p:sldLayoutId id="2147483788" r:id="rId12"/>
    <p:sldLayoutId id="2147483751" r:id="rId13"/>
    <p:sldLayoutId id="2147483789" r:id="rId14"/>
    <p:sldLayoutId id="2147483790" r:id="rId15"/>
    <p:sldLayoutId id="2147483752" r:id="rId16"/>
    <p:sldLayoutId id="2147483792" r:id="rId17"/>
    <p:sldLayoutId id="2147483791" r:id="rId18"/>
    <p:sldLayoutId id="2147483753" r:id="rId19"/>
    <p:sldLayoutId id="2147483793" r:id="rId20"/>
    <p:sldLayoutId id="2147483794" r:id="rId21"/>
    <p:sldLayoutId id="2147483754" r:id="rId22"/>
    <p:sldLayoutId id="2147483795" r:id="rId23"/>
    <p:sldLayoutId id="2147483796" r:id="rId24"/>
    <p:sldLayoutId id="2147483755" r:id="rId25"/>
    <p:sldLayoutId id="2147483797" r:id="rId26"/>
    <p:sldLayoutId id="2147483798" r:id="rId27"/>
    <p:sldLayoutId id="2147483757" r:id="rId28"/>
    <p:sldLayoutId id="2147483799" r:id="rId29"/>
    <p:sldLayoutId id="2147483800" r:id="rId30"/>
    <p:sldLayoutId id="2147483758" r:id="rId31"/>
    <p:sldLayoutId id="2147483759" r:id="rId32"/>
    <p:sldLayoutId id="2147483760" r:id="rId33"/>
    <p:sldLayoutId id="2147483761" r:id="rId34"/>
    <p:sldLayoutId id="2147483762" r:id="rId35"/>
    <p:sldLayoutId id="2147483763" r:id="rId36"/>
    <p:sldLayoutId id="2147483782"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801" r:id="rId48"/>
    <p:sldLayoutId id="2147483802" r:id="rId49"/>
    <p:sldLayoutId id="2147483774" r:id="rId50"/>
    <p:sldLayoutId id="2147483803" r:id="rId51"/>
    <p:sldLayoutId id="2147483804" r:id="rId52"/>
    <p:sldLayoutId id="2147483775" r:id="rId53"/>
    <p:sldLayoutId id="2147483776" r:id="rId54"/>
    <p:sldLayoutId id="2147483777" r:id="rId55"/>
    <p:sldLayoutId id="2147483778" r:id="rId56"/>
    <p:sldLayoutId id="2147483779" r:id="rId57"/>
    <p:sldLayoutId id="2147483780" r:id="rId58"/>
    <p:sldLayoutId id="2147483781" r:id="rId59"/>
    <p:sldLayoutId id="2147483654" r:id="rId60"/>
    <p:sldLayoutId id="2147483699" r:id="rId61"/>
    <p:sldLayoutId id="2147483698" r:id="rId62"/>
    <p:sldLayoutId id="2147483696" r:id="rId63"/>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 orient="horz" pos="2160" userDrawn="1">
          <p15:clr>
            <a:srgbClr val="F26B43"/>
          </p15:clr>
        </p15:guide>
        <p15:guide id="5"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gray">
          <a:xfrm>
            <a:off x="1" y="0"/>
            <a:ext cx="193912"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19" name="Rectangle 18"/>
          <p:cNvSpPr/>
          <p:nvPr userDrawn="1"/>
        </p:nvSpPr>
        <p:spPr bwMode="gray">
          <a:xfrm>
            <a:off x="11992028" y="0"/>
            <a:ext cx="193909"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0" name="Rectangle 19"/>
          <p:cNvSpPr/>
          <p:nvPr userDrawn="1"/>
        </p:nvSpPr>
        <p:spPr bwMode="gray">
          <a:xfrm>
            <a:off x="1" y="6400800"/>
            <a:ext cx="12186222"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1" name="Rectangle 20"/>
          <p:cNvSpPr/>
          <p:nvPr userDrawn="1"/>
        </p:nvSpPr>
        <p:spPr bwMode="gray">
          <a:xfrm>
            <a:off x="1" y="0"/>
            <a:ext cx="12186225" cy="19202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 name="Title Placeholder 1"/>
          <p:cNvSpPr>
            <a:spLocks noGrp="1"/>
          </p:cNvSpPr>
          <p:nvPr>
            <p:ph type="title"/>
          </p:nvPr>
        </p:nvSpPr>
        <p:spPr>
          <a:xfrm>
            <a:off x="837982" y="365126"/>
            <a:ext cx="10512862" cy="1325563"/>
          </a:xfrm>
          <a:prstGeom prst="rect">
            <a:avLst/>
          </a:prstGeom>
        </p:spPr>
        <p:txBody>
          <a:bodyPr vert="horz" lIns="91438" tIns="45719" rIns="91438" bIns="45719"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7982" y="1825625"/>
            <a:ext cx="10512862" cy="4351339"/>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413145" y="6527796"/>
            <a:ext cx="5362538" cy="365125"/>
          </a:xfrm>
          <a:prstGeom prst="rect">
            <a:avLst/>
          </a:prstGeom>
        </p:spPr>
        <p:txBody>
          <a:bodyPr vert="horz" lIns="91438" tIns="45719" rIns="91438" bIns="45719" rtlCol="0" anchor="ctr"/>
          <a:lstStyle>
            <a:lvl1pPr algn="ctr">
              <a:defRPr sz="800">
                <a:solidFill>
                  <a:schemeClr val="tx1">
                    <a:lumMod val="50000"/>
                  </a:schemeClr>
                </a:solidFill>
              </a:defRPr>
            </a:lvl1pPr>
          </a:lstStyle>
          <a:p>
            <a:pPr defTabSz="914377"/>
            <a:r>
              <a:rPr lang="en-US" dirty="0" smtClean="0">
                <a:solidFill>
                  <a:srgbClr val="5F5F5F">
                    <a:lumMod val="50000"/>
                  </a:srgbClr>
                </a:solidFill>
              </a:rPr>
              <a:t>Copyright @ 2016 Oracle and/or it’s affiliates. All right reserved | Confidential</a:t>
            </a:r>
          </a:p>
        </p:txBody>
      </p:sp>
      <p:sp>
        <p:nvSpPr>
          <p:cNvPr id="6" name="Slide Number Placeholder 5"/>
          <p:cNvSpPr>
            <a:spLocks noGrp="1"/>
          </p:cNvSpPr>
          <p:nvPr>
            <p:ph type="sldNum" sz="quarter" idx="4"/>
          </p:nvPr>
        </p:nvSpPr>
        <p:spPr>
          <a:xfrm>
            <a:off x="8608357" y="6527796"/>
            <a:ext cx="2742486" cy="365125"/>
          </a:xfrm>
          <a:prstGeom prst="rect">
            <a:avLst/>
          </a:prstGeom>
        </p:spPr>
        <p:txBody>
          <a:bodyPr vert="horz" lIns="91438" tIns="45719" rIns="91438" bIns="45719" rtlCol="0" anchor="ctr"/>
          <a:lstStyle>
            <a:lvl1pPr algn="r">
              <a:defRPr sz="800">
                <a:solidFill>
                  <a:schemeClr val="tx1">
                    <a:lumMod val="50000"/>
                  </a:schemeClr>
                </a:solidFill>
              </a:defRPr>
            </a:lvl1pPr>
          </a:lstStyle>
          <a:p>
            <a:pPr defTabSz="914377"/>
            <a:fld id="{CB782522-6842-4C3F-B1BF-2E6D1DEB6B97}" type="slidenum">
              <a:rPr lang="en-US" smtClean="0">
                <a:solidFill>
                  <a:srgbClr val="5F5F5F">
                    <a:lumMod val="50000"/>
                  </a:srgbClr>
                </a:solidFill>
              </a:rPr>
              <a:pPr defTabSz="914377"/>
              <a:t>‹#›</a:t>
            </a:fld>
            <a:endParaRPr lang="en-US" dirty="0">
              <a:solidFill>
                <a:srgbClr val="5F5F5F">
                  <a:lumMod val="50000"/>
                </a:srgbClr>
              </a:solidFill>
            </a:endParaRPr>
          </a:p>
        </p:txBody>
      </p:sp>
      <p:pic>
        <p:nvPicPr>
          <p:cNvPr id="16" name="Picture 15"/>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12" name="Picture 11" descr="login-logo.png"/>
          <p:cNvPicPr>
            <a:picLocks noChangeAspect="1"/>
          </p:cNvPicPr>
          <p:nvPr userDrawn="1"/>
        </p:nvPicPr>
        <p:blipFill>
          <a:blip r:embed="rId8" cstate="print"/>
          <a:stretch>
            <a:fillRect/>
          </a:stretch>
        </p:blipFill>
        <p:spPr>
          <a:xfrm>
            <a:off x="11145624" y="251928"/>
            <a:ext cx="786082" cy="786287"/>
          </a:xfrm>
          <a:prstGeom prst="rect">
            <a:avLst/>
          </a:prstGeom>
        </p:spPr>
      </p:pic>
    </p:spTree>
    <p:extLst>
      <p:ext uri="{BB962C8B-B14F-4D97-AF65-F5344CB8AC3E}">
        <p14:creationId xmlns="" xmlns:p14="http://schemas.microsoft.com/office/powerpoint/2010/main" val="399666598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Lst>
  <p:timing>
    <p:tnLst>
      <p:par>
        <p:cTn id="1" dur="indefinite" restart="never" nodeType="tmRoot"/>
      </p:par>
    </p:tnLst>
  </p:timing>
  <p:hf hdr="0" dt="0"/>
  <p:txStyles>
    <p:titleStyle>
      <a:lvl1pPr algn="l" defTabSz="914377"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Oracle red badge logo" descr="Oracle logo in white on red staging background"/>
          <p:cNvPicPr>
            <a:picLocks noChangeAspect="1"/>
          </p:cNvPicPr>
          <p:nvPr/>
        </p:nvPicPr>
        <p:blipFill>
          <a:blip r:embed="rId42"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pic>
        <p:nvPicPr>
          <p:cNvPr id="13" name="Picture 12"/>
          <p:cNvPicPr>
            <a:picLocks noChangeAspect="1"/>
          </p:cNvPicPr>
          <p:nvPr userDrawn="1"/>
        </p:nvPicPr>
        <p:blipFill>
          <a:blip r:embed="rId8"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a:xfrm>
            <a:off x="92" y="0"/>
            <a:ext cx="12188825" cy="6852146"/>
          </a:xfrm>
          <a:prstGeom prst="rect">
            <a:avLst/>
          </a:prstGeom>
        </p:spPr>
      </p:pic>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6/7/2016</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75424323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39">
          <p15:clr>
            <a:srgbClr val="F26B43"/>
          </p15:clr>
        </p15:guide>
        <p15:guide id="3"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12.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2.xml"/><Relationship Id="rId6" Type="http://schemas.openxmlformats.org/officeDocument/2006/relationships/image" Target="../media/image35.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12.xml"/><Relationship Id="rId6"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3" name="Picture 12" descr="Untitled-3.png"/>
          <p:cNvPicPr>
            <a:picLocks noChangeAspect="1"/>
          </p:cNvPicPr>
          <p:nvPr/>
        </p:nvPicPr>
        <p:blipFill>
          <a:blip r:embed="rId3" cstate="print"/>
          <a:stretch>
            <a:fillRect/>
          </a:stretch>
        </p:blipFill>
        <p:spPr>
          <a:xfrm>
            <a:off x="0" y="893"/>
            <a:ext cx="12188824" cy="6856214"/>
          </a:xfrm>
          <a:prstGeom prst="rect">
            <a:avLst/>
          </a:prstGeom>
        </p:spPr>
      </p:pic>
      <p:sp>
        <p:nvSpPr>
          <p:cNvPr id="2" name="Footer Placeholder 1"/>
          <p:cNvSpPr>
            <a:spLocks noGrp="1"/>
          </p:cNvSpPr>
          <p:nvPr>
            <p:ph type="ftr" sz="quarter" idx="4294967295"/>
          </p:nvPr>
        </p:nvSpPr>
        <p:spPr>
          <a:xfrm>
            <a:off x="8621423" y="6556248"/>
            <a:ext cx="2743200" cy="182880"/>
          </a:xfrm>
        </p:spPr>
        <p:txBody>
          <a:bodyPr/>
          <a:lstStyle/>
          <a:p>
            <a:r>
              <a:rPr lang="en-US" smtClean="0"/>
              <a:t>Confidential – Oracle Internal/Restricted/Highly Restricted</a:t>
            </a:r>
            <a:endParaRPr lang="en-US" dirty="0"/>
          </a:p>
        </p:txBody>
      </p:sp>
      <p:sp>
        <p:nvSpPr>
          <p:cNvPr id="3" name="Title 2"/>
          <p:cNvSpPr>
            <a:spLocks noGrp="1"/>
          </p:cNvSpPr>
          <p:nvPr>
            <p:ph type="ctrTitle"/>
          </p:nvPr>
        </p:nvSpPr>
        <p:spPr>
          <a:xfrm>
            <a:off x="530352" y="2541181"/>
            <a:ext cx="11125199" cy="919166"/>
          </a:xfrm>
        </p:spPr>
        <p:txBody>
          <a:bodyPr/>
          <a:lstStyle/>
          <a:p>
            <a:r>
              <a:rPr lang="en-US" dirty="0" smtClean="0">
                <a:effectLst>
                  <a:outerShdw blurRad="50800" dist="38100" dir="2700000" algn="tl" rotWithShape="0">
                    <a:prstClr val="black">
                      <a:alpha val="40000"/>
                    </a:prstClr>
                  </a:outerShdw>
                </a:effectLst>
              </a:rPr>
              <a:t>In-View of a Cloud Enabled Government</a:t>
            </a:r>
          </a:p>
        </p:txBody>
      </p:sp>
      <p:sp>
        <p:nvSpPr>
          <p:cNvPr id="5" name="Text Placeholder 4"/>
          <p:cNvSpPr>
            <a:spLocks noGrp="1"/>
          </p:cNvSpPr>
          <p:nvPr>
            <p:ph type="body" sz="quarter" idx="13"/>
          </p:nvPr>
        </p:nvSpPr>
        <p:spPr>
          <a:xfrm>
            <a:off x="499730" y="4903283"/>
            <a:ext cx="8231867" cy="1229494"/>
          </a:xfrm>
        </p:spPr>
        <p:txBody>
          <a:bodyPr/>
          <a:lstStyle/>
          <a:p>
            <a:r>
              <a:rPr lang="en-US" dirty="0" err="1" smtClean="0"/>
              <a:t>Firstname</a:t>
            </a:r>
            <a:r>
              <a:rPr lang="en-US" dirty="0" smtClean="0"/>
              <a:t> </a:t>
            </a:r>
            <a:r>
              <a:rPr lang="en-US" dirty="0" err="1" smtClean="0"/>
              <a:t>Lastname</a:t>
            </a:r>
            <a:endParaRPr lang="en-US" dirty="0" smtClean="0"/>
          </a:p>
          <a:p>
            <a:r>
              <a:rPr lang="en-US" dirty="0" smtClean="0"/>
              <a:t>Title</a:t>
            </a:r>
          </a:p>
          <a:p>
            <a:r>
              <a:rPr lang="en-US" dirty="0" smtClean="0"/>
              <a:t>3-28-2016</a:t>
            </a:r>
            <a:endParaRPr lang="en-US" dirty="0"/>
          </a:p>
        </p:txBody>
      </p:sp>
      <p:grpSp>
        <p:nvGrpSpPr>
          <p:cNvPr id="9" name="Group 8"/>
          <p:cNvGrpSpPr/>
          <p:nvPr/>
        </p:nvGrpSpPr>
        <p:grpSpPr>
          <a:xfrm>
            <a:off x="530352" y="440358"/>
            <a:ext cx="4124775" cy="6417642"/>
            <a:chOff x="530352" y="440358"/>
            <a:chExt cx="4124775" cy="6417642"/>
          </a:xfrm>
        </p:grpSpPr>
        <p:pic>
          <p:nvPicPr>
            <p:cNvPr id="7" name="Picture 6"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grpSp>
    </p:spTree>
    <p:extLst>
      <p:ext uri="{BB962C8B-B14F-4D97-AF65-F5344CB8AC3E}">
        <p14:creationId xmlns="" xmlns:p14="http://schemas.microsoft.com/office/powerpoint/2010/main" val="22655669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10</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3"/>
          </a:xfrm>
          <a:prstGeom prst="rect">
            <a:avLst/>
          </a:prstGeom>
        </p:spPr>
      </p:pic>
      <p:sp>
        <p:nvSpPr>
          <p:cNvPr id="8" name="Rectangle 7"/>
          <p:cNvSpPr/>
          <p:nvPr/>
        </p:nvSpPr>
        <p:spPr>
          <a:xfrm>
            <a:off x="0" y="5818884"/>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864889"/>
            <a:ext cx="7919692" cy="923330"/>
          </a:xfrm>
          <a:prstGeom prst="rect">
            <a:avLst/>
          </a:prstGeom>
        </p:spPr>
        <p:txBody>
          <a:bodyPr wrap="square">
            <a:spAutoFit/>
          </a:bodyPr>
          <a:lstStyle/>
          <a:p>
            <a:r>
              <a:rPr lang="en-US" b="1" dirty="0" smtClean="0">
                <a:solidFill>
                  <a:schemeClr val="bg1"/>
                </a:solidFill>
              </a:rPr>
              <a:t>With In-View, Hanna has immediate access to the information, process details and legislation she needs to adhere to the law, but most importantly to keep her family and her fellow citizens safe.</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0E7AAB"/>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r>
              <a:rPr lang="en-US" smtClean="0">
                <a:solidFill>
                  <a:srgbClr val="FFFFFF"/>
                </a:solidFill>
              </a:rPr>
              <a:t>Confidential – Oracle Internal/Restricted/Highly Restricted</a:t>
            </a:r>
            <a:endParaRPr lang="en-US" dirty="0">
              <a:solidFill>
                <a:srgbClr val="FFFFFF"/>
              </a:solidFill>
            </a:endParaRPr>
          </a:p>
        </p:txBody>
      </p:sp>
      <p:sp>
        <p:nvSpPr>
          <p:cNvPr id="3" name="Title 2"/>
          <p:cNvSpPr>
            <a:spLocks noGrp="1"/>
          </p:cNvSpPr>
          <p:nvPr>
            <p:ph type="ctrTitle"/>
          </p:nvPr>
        </p:nvSpPr>
        <p:spPr/>
        <p:txBody>
          <a:bodyPr/>
          <a:lstStyle/>
          <a:p>
            <a:r>
              <a:rPr lang="en-US" dirty="0" smtClean="0"/>
              <a:t>Notional Architecture</a:t>
            </a:r>
            <a:endParaRPr lang="en-US" dirty="0"/>
          </a:p>
        </p:txBody>
      </p:sp>
      <p:sp>
        <p:nvSpPr>
          <p:cNvPr id="4" name="Subtitle 3"/>
          <p:cNvSpPr>
            <a:spLocks noGrp="1"/>
          </p:cNvSpPr>
          <p:nvPr>
            <p:ph type="subTitle" idx="1"/>
          </p:nvPr>
        </p:nvSpPr>
        <p:spPr/>
        <p:txBody>
          <a:bodyPr/>
          <a:lstStyle/>
          <a:p>
            <a:r>
              <a:rPr lang="en-US" i="1" dirty="0" smtClean="0"/>
              <a:t>In-View Ski Lift Inspection</a:t>
            </a:r>
            <a:endParaRPr lang="en-US" i="1" dirty="0"/>
          </a:p>
        </p:txBody>
      </p:sp>
    </p:spTree>
    <p:extLst>
      <p:ext uri="{BB962C8B-B14F-4D97-AF65-F5344CB8AC3E}">
        <p14:creationId xmlns="" xmlns:p14="http://schemas.microsoft.com/office/powerpoint/2010/main" val="26512533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21080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85"/>
          <p:cNvGrpSpPr/>
          <p:nvPr/>
        </p:nvGrpSpPr>
        <p:grpSpPr>
          <a:xfrm>
            <a:off x="4303078" y="3048625"/>
            <a:ext cx="1181734" cy="1209020"/>
            <a:chOff x="2889145" y="2819400"/>
            <a:chExt cx="1181734" cy="1209020"/>
          </a:xfrm>
        </p:grpSpPr>
        <p:pic>
          <p:nvPicPr>
            <p:cNvPr id="82" name="Picture 81" descr="mobile_w_72.png"/>
            <p:cNvPicPr>
              <a:picLocks noChangeAspect="1"/>
            </p:cNvPicPr>
            <p:nvPr/>
          </p:nvPicPr>
          <p:blipFill>
            <a:blip r:embed="rId3" cstate="print"/>
            <a:stretch>
              <a:fillRect/>
            </a:stretch>
          </p:blipFill>
          <p:spPr>
            <a:xfrm>
              <a:off x="3137112" y="281940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cxnSp>
        <p:nvCxnSpPr>
          <p:cNvPr id="100" name="Straight Connector 99"/>
          <p:cNvCxnSpPr/>
          <p:nvPr/>
        </p:nvCxnSpPr>
        <p:spPr>
          <a:xfrm rot="5400000">
            <a:off x="3945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106" name="Picture 3" descr="C:\temp\icons\ic-UserExperience-wht.png"/>
          <p:cNvPicPr>
            <a:picLocks noChangeAspect="1" noChangeArrowheads="1"/>
          </p:cNvPicPr>
          <p:nvPr/>
        </p:nvPicPr>
        <p:blipFill>
          <a:blip r:embed="rId4" cstate="print"/>
          <a:srcRect/>
          <a:stretch>
            <a:fillRect/>
          </a:stretch>
        </p:blipFill>
        <p:spPr bwMode="auto">
          <a:xfrm>
            <a:off x="2513012" y="3038445"/>
            <a:ext cx="914400" cy="914400"/>
          </a:xfrm>
          <a:prstGeom prst="rect">
            <a:avLst/>
          </a:prstGeom>
          <a:noFill/>
        </p:spPr>
      </p:pic>
      <p:cxnSp>
        <p:nvCxnSpPr>
          <p:cNvPr id="107" name="Straight Connector 106"/>
          <p:cNvCxnSpPr/>
          <p:nvPr/>
        </p:nvCxnSpPr>
        <p:spPr>
          <a:xfrm rot="5400000">
            <a:off x="2040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5"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Notional Architecture</a:t>
            </a:r>
            <a:endParaRPr lang="en-US" sz="2000" i="1" dirty="0">
              <a:solidFill>
                <a:srgbClr val="FFFFFF"/>
              </a:solidFill>
            </a:endParaRPr>
          </a:p>
        </p:txBody>
      </p:sp>
      <p:sp>
        <p:nvSpPr>
          <p:cNvPr id="130" name="Rectangle 129"/>
          <p:cNvSpPr/>
          <p:nvPr/>
        </p:nvSpPr>
        <p:spPr>
          <a:xfrm>
            <a:off x="3351212" y="2754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 Submitted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to Mobile Backend </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21080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85"/>
          <p:cNvGrpSpPr/>
          <p:nvPr/>
        </p:nvGrpSpPr>
        <p:grpSpPr>
          <a:xfrm>
            <a:off x="4303078" y="3048625"/>
            <a:ext cx="1181734" cy="1209020"/>
            <a:chOff x="2889145" y="2819400"/>
            <a:chExt cx="1181734" cy="1209020"/>
          </a:xfrm>
        </p:grpSpPr>
        <p:pic>
          <p:nvPicPr>
            <p:cNvPr id="82" name="Picture 81" descr="mobile_w_72.png"/>
            <p:cNvPicPr>
              <a:picLocks noChangeAspect="1"/>
            </p:cNvPicPr>
            <p:nvPr/>
          </p:nvPicPr>
          <p:blipFill>
            <a:blip r:embed="rId3" cstate="print"/>
            <a:stretch>
              <a:fillRect/>
            </a:stretch>
          </p:blipFill>
          <p:spPr>
            <a:xfrm>
              <a:off x="3137112" y="281940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grpSp>
        <p:nvGrpSpPr>
          <p:cNvPr id="3" name="Group 91"/>
          <p:cNvGrpSpPr/>
          <p:nvPr/>
        </p:nvGrpSpPr>
        <p:grpSpPr>
          <a:xfrm>
            <a:off x="6648537" y="1524000"/>
            <a:ext cx="1218603" cy="1209020"/>
            <a:chOff x="4208444" y="2819400"/>
            <a:chExt cx="1218603" cy="1209020"/>
          </a:xfrm>
        </p:grpSpPr>
        <p:pic>
          <p:nvPicPr>
            <p:cNvPr id="88" name="Picture 87" descr="process_w_72.png"/>
            <p:cNvPicPr>
              <a:picLocks noChangeAspect="1"/>
            </p:cNvPicPr>
            <p:nvPr/>
          </p:nvPicPr>
          <p:blipFill>
            <a:blip r:embed="rId4" cstate="print"/>
            <a:stretch>
              <a:fillRect/>
            </a:stretch>
          </p:blipFill>
          <p:spPr>
            <a:xfrm>
              <a:off x="4474845" y="281940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cxnSp>
        <p:nvCxnSpPr>
          <p:cNvPr id="100" name="Straight Connector 99"/>
          <p:cNvCxnSpPr/>
          <p:nvPr/>
        </p:nvCxnSpPr>
        <p:spPr>
          <a:xfrm rot="5400000">
            <a:off x="3945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106" name="Picture 3" descr="C:\temp\icons\ic-UserExperience-wht.png"/>
          <p:cNvPicPr>
            <a:picLocks noChangeAspect="1" noChangeArrowheads="1"/>
          </p:cNvPicPr>
          <p:nvPr/>
        </p:nvPicPr>
        <p:blipFill>
          <a:blip r:embed="rId5" cstate="print"/>
          <a:srcRect/>
          <a:stretch>
            <a:fillRect/>
          </a:stretch>
        </p:blipFill>
        <p:spPr bwMode="auto">
          <a:xfrm>
            <a:off x="2513012" y="3038445"/>
            <a:ext cx="914400" cy="914400"/>
          </a:xfrm>
          <a:prstGeom prst="rect">
            <a:avLst/>
          </a:prstGeom>
          <a:noFill/>
        </p:spPr>
      </p:pic>
      <p:cxnSp>
        <p:nvCxnSpPr>
          <p:cNvPr id="107" name="Straight Connector 106"/>
          <p:cNvCxnSpPr/>
          <p:nvPr/>
        </p:nvCxnSpPr>
        <p:spPr>
          <a:xfrm rot="5400000">
            <a:off x="2040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6"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Notional Architecture</a:t>
            </a:r>
            <a:endParaRPr lang="en-US" sz="2000" i="1" dirty="0">
              <a:solidFill>
                <a:srgbClr val="FFFFFF"/>
              </a:solidFill>
            </a:endParaRPr>
          </a:p>
        </p:txBody>
      </p:sp>
      <p:cxnSp>
        <p:nvCxnSpPr>
          <p:cNvPr id="125" name="Straight Connector 124"/>
          <p:cNvCxnSpPr/>
          <p:nvPr/>
        </p:nvCxnSpPr>
        <p:spPr>
          <a:xfrm flipV="1">
            <a:off x="5256212" y="1981200"/>
            <a:ext cx="1600200" cy="11430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3351212" y="2754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 Submitted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to Mobile Backend </a:t>
            </a:r>
          </a:p>
        </p:txBody>
      </p:sp>
      <p:sp>
        <p:nvSpPr>
          <p:cNvPr id="131" name="Rectangle 130"/>
          <p:cNvSpPr/>
          <p:nvPr/>
        </p:nvSpPr>
        <p:spPr>
          <a:xfrm>
            <a:off x="5180012" y="2069068"/>
            <a:ext cx="11430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Approval Process</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Initiated </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21080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85"/>
          <p:cNvGrpSpPr/>
          <p:nvPr/>
        </p:nvGrpSpPr>
        <p:grpSpPr>
          <a:xfrm>
            <a:off x="4303078" y="3048625"/>
            <a:ext cx="1181734" cy="1209020"/>
            <a:chOff x="2889145" y="2819400"/>
            <a:chExt cx="1181734" cy="1209020"/>
          </a:xfrm>
        </p:grpSpPr>
        <p:pic>
          <p:nvPicPr>
            <p:cNvPr id="82" name="Picture 81" descr="mobile_w_72.png"/>
            <p:cNvPicPr>
              <a:picLocks noChangeAspect="1"/>
            </p:cNvPicPr>
            <p:nvPr/>
          </p:nvPicPr>
          <p:blipFill>
            <a:blip r:embed="rId3" cstate="print"/>
            <a:stretch>
              <a:fillRect/>
            </a:stretch>
          </p:blipFill>
          <p:spPr>
            <a:xfrm>
              <a:off x="3137112" y="281940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grpSp>
        <p:nvGrpSpPr>
          <p:cNvPr id="3" name="Group 91"/>
          <p:cNvGrpSpPr/>
          <p:nvPr/>
        </p:nvGrpSpPr>
        <p:grpSpPr>
          <a:xfrm>
            <a:off x="6648537" y="1524000"/>
            <a:ext cx="1218603" cy="1209020"/>
            <a:chOff x="4208444" y="2819400"/>
            <a:chExt cx="1218603" cy="1209020"/>
          </a:xfrm>
        </p:grpSpPr>
        <p:pic>
          <p:nvPicPr>
            <p:cNvPr id="88" name="Picture 87" descr="process_w_72.png"/>
            <p:cNvPicPr>
              <a:picLocks noChangeAspect="1"/>
            </p:cNvPicPr>
            <p:nvPr/>
          </p:nvPicPr>
          <p:blipFill>
            <a:blip r:embed="rId4" cstate="print"/>
            <a:stretch>
              <a:fillRect/>
            </a:stretch>
          </p:blipFill>
          <p:spPr>
            <a:xfrm>
              <a:off x="4474845" y="281940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grpSp>
        <p:nvGrpSpPr>
          <p:cNvPr id="4" name="Group 96"/>
          <p:cNvGrpSpPr/>
          <p:nvPr/>
        </p:nvGrpSpPr>
        <p:grpSpPr>
          <a:xfrm>
            <a:off x="6475412" y="4495800"/>
            <a:ext cx="1564852" cy="1055032"/>
            <a:chOff x="7064289" y="2897188"/>
            <a:chExt cx="1564852" cy="1055032"/>
          </a:xfrm>
        </p:grpSpPr>
        <p:pic>
          <p:nvPicPr>
            <p:cNvPr id="1027" name="Picture 3"/>
            <p:cNvPicPr>
              <a:picLocks noChangeAspect="1" noChangeArrowheads="1"/>
            </p:cNvPicPr>
            <p:nvPr/>
          </p:nvPicPr>
          <p:blipFill>
            <a:blip r:embed="rId5" cstate="print"/>
            <a:srcRect/>
            <a:stretch>
              <a:fillRect/>
            </a:stretch>
          </p:blipFill>
          <p:spPr bwMode="auto">
            <a:xfrm>
              <a:off x="7520334" y="2897188"/>
              <a:ext cx="652763" cy="531812"/>
            </a:xfrm>
            <a:prstGeom prst="rect">
              <a:avLst/>
            </a:prstGeom>
            <a:noFill/>
            <a:ln w="9525">
              <a:noFill/>
              <a:miter lim="800000"/>
              <a:headEnd/>
              <a:tailEnd/>
            </a:ln>
            <a:effectLst/>
          </p:spPr>
        </p:pic>
        <p:sp>
          <p:nvSpPr>
            <p:cNvPr id="96" name="Rectangle 95"/>
            <p:cNvSpPr/>
            <p:nvPr/>
          </p:nvSpPr>
          <p:spPr>
            <a:xfrm>
              <a:off x="7064289" y="3429000"/>
              <a:ext cx="1564852"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Policy Automation</a:t>
              </a:r>
            </a:p>
            <a:p>
              <a:pPr algn="ctr"/>
              <a:r>
                <a:rPr lang="en-US" sz="1400" b="1" kern="0" dirty="0" smtClean="0">
                  <a:solidFill>
                    <a:srgbClr val="FFFFFF"/>
                  </a:solidFill>
                  <a:ea typeface="Calibri"/>
                  <a:cs typeface="MV Boli" pitchFamily="2" charset="0"/>
                  <a:sym typeface="Calibri"/>
                </a:rPr>
                <a:t>Cloud Service</a:t>
              </a:r>
            </a:p>
          </p:txBody>
        </p:sp>
      </p:grpSp>
      <p:cxnSp>
        <p:nvCxnSpPr>
          <p:cNvPr id="100" name="Straight Connector 99"/>
          <p:cNvCxnSpPr/>
          <p:nvPr/>
        </p:nvCxnSpPr>
        <p:spPr>
          <a:xfrm rot="5400000">
            <a:off x="3945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106" name="Picture 3" descr="C:\temp\icons\ic-UserExperience-wht.png"/>
          <p:cNvPicPr>
            <a:picLocks noChangeAspect="1" noChangeArrowheads="1"/>
          </p:cNvPicPr>
          <p:nvPr/>
        </p:nvPicPr>
        <p:blipFill>
          <a:blip r:embed="rId6" cstate="print"/>
          <a:srcRect/>
          <a:stretch>
            <a:fillRect/>
          </a:stretch>
        </p:blipFill>
        <p:spPr bwMode="auto">
          <a:xfrm>
            <a:off x="2513012" y="3038445"/>
            <a:ext cx="914400" cy="914400"/>
          </a:xfrm>
          <a:prstGeom prst="rect">
            <a:avLst/>
          </a:prstGeom>
          <a:noFill/>
        </p:spPr>
      </p:pic>
      <p:cxnSp>
        <p:nvCxnSpPr>
          <p:cNvPr id="107" name="Straight Connector 106"/>
          <p:cNvCxnSpPr/>
          <p:nvPr/>
        </p:nvCxnSpPr>
        <p:spPr>
          <a:xfrm rot="5400000">
            <a:off x="2040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7"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cxnSp>
        <p:nvCxnSpPr>
          <p:cNvPr id="122" name="Straight Connector 121"/>
          <p:cNvCxnSpPr/>
          <p:nvPr/>
        </p:nvCxnSpPr>
        <p:spPr>
          <a:xfrm flipH="1">
            <a:off x="7237412" y="2819400"/>
            <a:ext cx="0" cy="146304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Notional Architecture</a:t>
            </a:r>
            <a:endParaRPr lang="en-US" sz="2000" i="1" dirty="0">
              <a:solidFill>
                <a:srgbClr val="FFFFFF"/>
              </a:solidFill>
            </a:endParaRPr>
          </a:p>
        </p:txBody>
      </p:sp>
      <p:cxnSp>
        <p:nvCxnSpPr>
          <p:cNvPr id="125" name="Straight Connector 124"/>
          <p:cNvCxnSpPr/>
          <p:nvPr/>
        </p:nvCxnSpPr>
        <p:spPr>
          <a:xfrm flipV="1">
            <a:off x="5256212" y="1981200"/>
            <a:ext cx="1600200" cy="11430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3351212" y="2754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 Submitted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to Mobile Backend </a:t>
            </a:r>
          </a:p>
        </p:txBody>
      </p:sp>
      <p:sp>
        <p:nvSpPr>
          <p:cNvPr id="131" name="Rectangle 130"/>
          <p:cNvSpPr/>
          <p:nvPr/>
        </p:nvSpPr>
        <p:spPr>
          <a:xfrm>
            <a:off x="5180012" y="2069068"/>
            <a:ext cx="11430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Approval Process</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Initiated </a:t>
            </a:r>
          </a:p>
        </p:txBody>
      </p:sp>
      <p:sp>
        <p:nvSpPr>
          <p:cNvPr id="133" name="Rectangle 132"/>
          <p:cNvSpPr/>
          <p:nvPr/>
        </p:nvSpPr>
        <p:spPr>
          <a:xfrm>
            <a:off x="7237412" y="32120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Legislation Validated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via SOAP Call</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21080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85"/>
          <p:cNvGrpSpPr/>
          <p:nvPr/>
        </p:nvGrpSpPr>
        <p:grpSpPr>
          <a:xfrm>
            <a:off x="4303078" y="3048625"/>
            <a:ext cx="1181734" cy="1209020"/>
            <a:chOff x="2889145" y="2819400"/>
            <a:chExt cx="1181734" cy="1209020"/>
          </a:xfrm>
        </p:grpSpPr>
        <p:pic>
          <p:nvPicPr>
            <p:cNvPr id="82" name="Picture 81" descr="mobile_w_72.png"/>
            <p:cNvPicPr>
              <a:picLocks noChangeAspect="1"/>
            </p:cNvPicPr>
            <p:nvPr/>
          </p:nvPicPr>
          <p:blipFill>
            <a:blip r:embed="rId3" cstate="print"/>
            <a:stretch>
              <a:fillRect/>
            </a:stretch>
          </p:blipFill>
          <p:spPr>
            <a:xfrm>
              <a:off x="3137112" y="281940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grpSp>
        <p:nvGrpSpPr>
          <p:cNvPr id="3" name="Group 91"/>
          <p:cNvGrpSpPr/>
          <p:nvPr/>
        </p:nvGrpSpPr>
        <p:grpSpPr>
          <a:xfrm>
            <a:off x="6648537" y="1524000"/>
            <a:ext cx="1218603" cy="1209020"/>
            <a:chOff x="4208444" y="2819400"/>
            <a:chExt cx="1218603" cy="1209020"/>
          </a:xfrm>
        </p:grpSpPr>
        <p:pic>
          <p:nvPicPr>
            <p:cNvPr id="88" name="Picture 87" descr="process_w_72.png"/>
            <p:cNvPicPr>
              <a:picLocks noChangeAspect="1"/>
            </p:cNvPicPr>
            <p:nvPr/>
          </p:nvPicPr>
          <p:blipFill>
            <a:blip r:embed="rId4" cstate="print"/>
            <a:stretch>
              <a:fillRect/>
            </a:stretch>
          </p:blipFill>
          <p:spPr>
            <a:xfrm>
              <a:off x="4474845" y="281940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grpSp>
        <p:nvGrpSpPr>
          <p:cNvPr id="4" name="Group 96"/>
          <p:cNvGrpSpPr/>
          <p:nvPr/>
        </p:nvGrpSpPr>
        <p:grpSpPr>
          <a:xfrm>
            <a:off x="6475412" y="4495800"/>
            <a:ext cx="1564852" cy="1055032"/>
            <a:chOff x="7064289" y="2897188"/>
            <a:chExt cx="1564852" cy="1055032"/>
          </a:xfrm>
        </p:grpSpPr>
        <p:pic>
          <p:nvPicPr>
            <p:cNvPr id="1027" name="Picture 3"/>
            <p:cNvPicPr>
              <a:picLocks noChangeAspect="1" noChangeArrowheads="1"/>
            </p:cNvPicPr>
            <p:nvPr/>
          </p:nvPicPr>
          <p:blipFill>
            <a:blip r:embed="rId5" cstate="print"/>
            <a:srcRect/>
            <a:stretch>
              <a:fillRect/>
            </a:stretch>
          </p:blipFill>
          <p:spPr bwMode="auto">
            <a:xfrm>
              <a:off x="7520334" y="2897188"/>
              <a:ext cx="652763" cy="531812"/>
            </a:xfrm>
            <a:prstGeom prst="rect">
              <a:avLst/>
            </a:prstGeom>
            <a:noFill/>
            <a:ln w="9525">
              <a:noFill/>
              <a:miter lim="800000"/>
              <a:headEnd/>
              <a:tailEnd/>
            </a:ln>
            <a:effectLst/>
          </p:spPr>
        </p:pic>
        <p:sp>
          <p:nvSpPr>
            <p:cNvPr id="96" name="Rectangle 95"/>
            <p:cNvSpPr/>
            <p:nvPr/>
          </p:nvSpPr>
          <p:spPr>
            <a:xfrm>
              <a:off x="7064289" y="3429000"/>
              <a:ext cx="1564852"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Policy Automation</a:t>
              </a:r>
            </a:p>
            <a:p>
              <a:pPr algn="ctr"/>
              <a:r>
                <a:rPr lang="en-US" sz="1400" b="1" kern="0" dirty="0" smtClean="0">
                  <a:solidFill>
                    <a:srgbClr val="FFFFFF"/>
                  </a:solidFill>
                  <a:ea typeface="Calibri"/>
                  <a:cs typeface="MV Boli" pitchFamily="2" charset="0"/>
                  <a:sym typeface="Calibri"/>
                </a:rPr>
                <a:t>Cloud Service</a:t>
              </a:r>
            </a:p>
          </p:txBody>
        </p:sp>
      </p:grpSp>
      <p:cxnSp>
        <p:nvCxnSpPr>
          <p:cNvPr id="100" name="Straight Connector 99"/>
          <p:cNvCxnSpPr/>
          <p:nvPr/>
        </p:nvCxnSpPr>
        <p:spPr>
          <a:xfrm rot="5400000">
            <a:off x="3945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106" name="Picture 3" descr="C:\temp\icons\ic-UserExperience-wht.png"/>
          <p:cNvPicPr>
            <a:picLocks noChangeAspect="1" noChangeArrowheads="1"/>
          </p:cNvPicPr>
          <p:nvPr/>
        </p:nvPicPr>
        <p:blipFill>
          <a:blip r:embed="rId6" cstate="print"/>
          <a:srcRect/>
          <a:stretch>
            <a:fillRect/>
          </a:stretch>
        </p:blipFill>
        <p:spPr bwMode="auto">
          <a:xfrm>
            <a:off x="2513012" y="3038445"/>
            <a:ext cx="914400" cy="914400"/>
          </a:xfrm>
          <a:prstGeom prst="rect">
            <a:avLst/>
          </a:prstGeom>
          <a:noFill/>
        </p:spPr>
      </p:pic>
      <p:cxnSp>
        <p:nvCxnSpPr>
          <p:cNvPr id="107" name="Straight Connector 106"/>
          <p:cNvCxnSpPr/>
          <p:nvPr/>
        </p:nvCxnSpPr>
        <p:spPr>
          <a:xfrm rot="5400000">
            <a:off x="2040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7"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pic>
        <p:nvPicPr>
          <p:cNvPr id="108" name="Picture 107" descr="ic-Computer-wht.png"/>
          <p:cNvPicPr>
            <a:picLocks noChangeAspect="1"/>
          </p:cNvPicPr>
          <p:nvPr/>
        </p:nvPicPr>
        <p:blipFill>
          <a:blip r:embed="rId8" cstate="print"/>
          <a:stretch>
            <a:fillRect/>
          </a:stretch>
        </p:blipFill>
        <p:spPr>
          <a:xfrm>
            <a:off x="8685212" y="4343400"/>
            <a:ext cx="914400" cy="914400"/>
          </a:xfrm>
          <a:prstGeom prst="rect">
            <a:avLst/>
          </a:prstGeom>
        </p:spPr>
      </p:pic>
      <p:cxnSp>
        <p:nvCxnSpPr>
          <p:cNvPr id="111" name="Straight Connector 110"/>
          <p:cNvCxnSpPr/>
          <p:nvPr/>
        </p:nvCxnSpPr>
        <p:spPr>
          <a:xfrm rot="16200000" flipH="1">
            <a:off x="8228012" y="42672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569132" y="4724400"/>
            <a:ext cx="132588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 name="Group 79"/>
          <p:cNvGrpSpPr/>
          <p:nvPr/>
        </p:nvGrpSpPr>
        <p:grpSpPr>
          <a:xfrm>
            <a:off x="10438606" y="3886200"/>
            <a:ext cx="1524000" cy="2362200"/>
            <a:chOff x="5942012" y="381000"/>
            <a:chExt cx="1524000" cy="2362200"/>
          </a:xfrm>
        </p:grpSpPr>
        <p:pic>
          <p:nvPicPr>
            <p:cNvPr id="18" name="Picture 2" descr="C:\Users\cbaber\Oracle Documents - Accounts\Oracle Documents\TWC--Accelerate\sketches\Crop-strategists_)2.png"/>
            <p:cNvPicPr>
              <a:picLocks noChangeAspect="1" noChangeArrowheads="1"/>
            </p:cNvPicPr>
            <p:nvPr/>
          </p:nvPicPr>
          <p:blipFill>
            <a:blip r:embed="rId9" cstate="print"/>
            <a:srcRect l="13428" r="20286" b="66313"/>
            <a:stretch>
              <a:fillRect/>
            </a:stretch>
          </p:blipFill>
          <p:spPr bwMode="auto">
            <a:xfrm>
              <a:off x="5942012" y="381000"/>
              <a:ext cx="1524000" cy="1752600"/>
            </a:xfrm>
            <a:prstGeom prst="roundRect">
              <a:avLst/>
            </a:prstGeom>
            <a:solidFill>
              <a:schemeClr val="bg1"/>
            </a:solidFill>
            <a:ln w="15875">
              <a:solidFill>
                <a:schemeClr val="bg2">
                  <a:lumMod val="10000"/>
                </a:schemeClr>
              </a:solidFill>
            </a:ln>
          </p:spPr>
        </p:pic>
        <p:sp>
          <p:nvSpPr>
            <p:cNvPr id="79" name="TextBox 78"/>
            <p:cNvSpPr txBox="1"/>
            <p:nvPr/>
          </p:nvSpPr>
          <p:spPr>
            <a:xfrm>
              <a:off x="6154182" y="2158425"/>
              <a:ext cx="1099660" cy="584775"/>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Joe Weston</a:t>
              </a:r>
            </a:p>
            <a:p>
              <a:pPr algn="ctr"/>
              <a:r>
                <a:rPr lang="en-US" sz="1200" i="1" kern="0" dirty="0" smtClean="0">
                  <a:solidFill>
                    <a:srgbClr val="FFFFFF"/>
                  </a:solidFill>
                  <a:ea typeface="Calibri"/>
                  <a:cs typeface="MV Boli" pitchFamily="2" charset="0"/>
                  <a:sym typeface="Calibri"/>
                </a:rPr>
                <a:t>Business &amp; Policy </a:t>
              </a:r>
            </a:p>
            <a:p>
              <a:pPr algn="ctr"/>
              <a:r>
                <a:rPr lang="en-US" sz="1200" i="1" kern="0" dirty="0" smtClean="0">
                  <a:solidFill>
                    <a:srgbClr val="FFFFFF"/>
                  </a:solidFill>
                  <a:ea typeface="Calibri"/>
                  <a:cs typeface="MV Boli" pitchFamily="2" charset="0"/>
                  <a:sym typeface="Calibri"/>
                </a:rPr>
                <a:t>Analyst</a:t>
              </a:r>
              <a:endParaRPr lang="en-US" sz="1200" i="1" kern="0" dirty="0" smtClean="0">
                <a:solidFill>
                  <a:srgbClr val="FFFFFF"/>
                </a:solidFill>
                <a:cs typeface="MV Boli" pitchFamily="2" charset="0"/>
                <a:sym typeface="Calibri"/>
              </a:endParaRPr>
            </a:p>
          </p:txBody>
        </p:sp>
      </p:grpSp>
      <p:cxnSp>
        <p:nvCxnSpPr>
          <p:cNvPr id="118" name="Straight Connector 117"/>
          <p:cNvCxnSpPr/>
          <p:nvPr/>
        </p:nvCxnSpPr>
        <p:spPr>
          <a:xfrm flipH="1">
            <a:off x="9142412" y="5181600"/>
            <a:ext cx="0" cy="36576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 name="Group 119"/>
          <p:cNvGrpSpPr/>
          <p:nvPr/>
        </p:nvGrpSpPr>
        <p:grpSpPr>
          <a:xfrm>
            <a:off x="8712006" y="5757784"/>
            <a:ext cx="860813" cy="795416"/>
            <a:chOff x="8784169" y="3230028"/>
            <a:chExt cx="860813" cy="795416"/>
          </a:xfrm>
        </p:grpSpPr>
        <p:pic>
          <p:nvPicPr>
            <p:cNvPr id="19" name="Picture 4"/>
            <p:cNvPicPr>
              <a:picLocks noChangeAspect="1" noChangeArrowheads="1"/>
            </p:cNvPicPr>
            <p:nvPr/>
          </p:nvPicPr>
          <p:blipFill>
            <a:blip r:embed="rId10" cstate="print"/>
            <a:srcRect/>
            <a:stretch>
              <a:fillRect/>
            </a:stretch>
          </p:blipFill>
          <p:spPr bwMode="auto">
            <a:xfrm>
              <a:off x="8934478" y="3230028"/>
              <a:ext cx="560194" cy="505295"/>
            </a:xfrm>
            <a:prstGeom prst="roundRect">
              <a:avLst/>
            </a:prstGeom>
            <a:solidFill>
              <a:schemeClr val="bg1"/>
            </a:solidFill>
            <a:ln w="15875">
              <a:solidFill>
                <a:schemeClr val="bg2">
                  <a:lumMod val="10000"/>
                </a:schemeClr>
              </a:solidFill>
            </a:ln>
          </p:spPr>
        </p:pic>
        <p:sp>
          <p:nvSpPr>
            <p:cNvPr id="119" name="TextBox 118"/>
            <p:cNvSpPr txBox="1"/>
            <p:nvPr/>
          </p:nvSpPr>
          <p:spPr>
            <a:xfrm>
              <a:off x="8784169" y="3810000"/>
              <a:ext cx="860813" cy="215444"/>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Ski ACT #47</a:t>
              </a:r>
              <a:endParaRPr lang="en-US" sz="1200" i="1" kern="0" dirty="0" smtClean="0">
                <a:solidFill>
                  <a:srgbClr val="FFFFFF"/>
                </a:solidFill>
                <a:cs typeface="MV Boli" pitchFamily="2" charset="0"/>
                <a:sym typeface="Calibri"/>
              </a:endParaRPr>
            </a:p>
          </p:txBody>
        </p:sp>
      </p:grpSp>
      <p:cxnSp>
        <p:nvCxnSpPr>
          <p:cNvPr id="122" name="Straight Connector 121"/>
          <p:cNvCxnSpPr/>
          <p:nvPr/>
        </p:nvCxnSpPr>
        <p:spPr>
          <a:xfrm flipH="1">
            <a:off x="7237412" y="2819400"/>
            <a:ext cx="0" cy="146304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Notional Architecture</a:t>
            </a:r>
            <a:endParaRPr lang="en-US" sz="2000" i="1" dirty="0">
              <a:solidFill>
                <a:srgbClr val="FFFFFF"/>
              </a:solidFill>
            </a:endParaRPr>
          </a:p>
        </p:txBody>
      </p:sp>
      <p:cxnSp>
        <p:nvCxnSpPr>
          <p:cNvPr id="125" name="Straight Connector 124"/>
          <p:cNvCxnSpPr/>
          <p:nvPr/>
        </p:nvCxnSpPr>
        <p:spPr>
          <a:xfrm flipV="1">
            <a:off x="5256212" y="1981200"/>
            <a:ext cx="1600200" cy="11430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3351212" y="2754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 Submitted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to Mobile Backend </a:t>
            </a:r>
          </a:p>
        </p:txBody>
      </p:sp>
      <p:sp>
        <p:nvSpPr>
          <p:cNvPr id="131" name="Rectangle 130"/>
          <p:cNvSpPr/>
          <p:nvPr/>
        </p:nvSpPr>
        <p:spPr>
          <a:xfrm>
            <a:off x="5180012" y="2069068"/>
            <a:ext cx="11430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Approval Process</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Initiated </a:t>
            </a:r>
          </a:p>
        </p:txBody>
      </p:sp>
      <p:sp>
        <p:nvSpPr>
          <p:cNvPr id="133" name="Rectangle 132"/>
          <p:cNvSpPr/>
          <p:nvPr/>
        </p:nvSpPr>
        <p:spPr>
          <a:xfrm>
            <a:off x="7237412" y="32120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Legislation Validated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via SOAP Call</a:t>
            </a:r>
          </a:p>
        </p:txBody>
      </p:sp>
      <p:sp>
        <p:nvSpPr>
          <p:cNvPr id="134" name="Rectangle 133"/>
          <p:cNvSpPr/>
          <p:nvPr/>
        </p:nvSpPr>
        <p:spPr>
          <a:xfrm>
            <a:off x="8532812" y="4114800"/>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Legislation Marked Up</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via  Text Editor</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021080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85"/>
          <p:cNvGrpSpPr/>
          <p:nvPr/>
        </p:nvGrpSpPr>
        <p:grpSpPr>
          <a:xfrm>
            <a:off x="4303078" y="3048625"/>
            <a:ext cx="1181734" cy="1209020"/>
            <a:chOff x="2889145" y="2819400"/>
            <a:chExt cx="1181734" cy="1209020"/>
          </a:xfrm>
        </p:grpSpPr>
        <p:pic>
          <p:nvPicPr>
            <p:cNvPr id="82" name="Picture 81" descr="mobile_w_72.png"/>
            <p:cNvPicPr>
              <a:picLocks noChangeAspect="1"/>
            </p:cNvPicPr>
            <p:nvPr/>
          </p:nvPicPr>
          <p:blipFill>
            <a:blip r:embed="rId3" cstate="print"/>
            <a:stretch>
              <a:fillRect/>
            </a:stretch>
          </p:blipFill>
          <p:spPr>
            <a:xfrm>
              <a:off x="3137112" y="281940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grpSp>
        <p:nvGrpSpPr>
          <p:cNvPr id="3" name="Group 91"/>
          <p:cNvGrpSpPr/>
          <p:nvPr/>
        </p:nvGrpSpPr>
        <p:grpSpPr>
          <a:xfrm>
            <a:off x="6648537" y="1524000"/>
            <a:ext cx="1218603" cy="1209020"/>
            <a:chOff x="4208444" y="2819400"/>
            <a:chExt cx="1218603" cy="1209020"/>
          </a:xfrm>
        </p:grpSpPr>
        <p:pic>
          <p:nvPicPr>
            <p:cNvPr id="88" name="Picture 87" descr="process_w_72.png"/>
            <p:cNvPicPr>
              <a:picLocks noChangeAspect="1"/>
            </p:cNvPicPr>
            <p:nvPr/>
          </p:nvPicPr>
          <p:blipFill>
            <a:blip r:embed="rId4" cstate="print"/>
            <a:stretch>
              <a:fillRect/>
            </a:stretch>
          </p:blipFill>
          <p:spPr>
            <a:xfrm>
              <a:off x="4474845" y="281940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grpSp>
        <p:nvGrpSpPr>
          <p:cNvPr id="4" name="Group 96"/>
          <p:cNvGrpSpPr/>
          <p:nvPr/>
        </p:nvGrpSpPr>
        <p:grpSpPr>
          <a:xfrm>
            <a:off x="6475412" y="4495800"/>
            <a:ext cx="1564852" cy="1055032"/>
            <a:chOff x="7064289" y="2897188"/>
            <a:chExt cx="1564852" cy="1055032"/>
          </a:xfrm>
        </p:grpSpPr>
        <p:pic>
          <p:nvPicPr>
            <p:cNvPr id="1027" name="Picture 3"/>
            <p:cNvPicPr>
              <a:picLocks noChangeAspect="1" noChangeArrowheads="1"/>
            </p:cNvPicPr>
            <p:nvPr/>
          </p:nvPicPr>
          <p:blipFill>
            <a:blip r:embed="rId5" cstate="print"/>
            <a:srcRect/>
            <a:stretch>
              <a:fillRect/>
            </a:stretch>
          </p:blipFill>
          <p:spPr bwMode="auto">
            <a:xfrm>
              <a:off x="7520334" y="2897188"/>
              <a:ext cx="652763" cy="531812"/>
            </a:xfrm>
            <a:prstGeom prst="rect">
              <a:avLst/>
            </a:prstGeom>
            <a:noFill/>
            <a:ln w="9525">
              <a:noFill/>
              <a:miter lim="800000"/>
              <a:headEnd/>
              <a:tailEnd/>
            </a:ln>
            <a:effectLst/>
          </p:spPr>
        </p:pic>
        <p:sp>
          <p:nvSpPr>
            <p:cNvPr id="96" name="Rectangle 95"/>
            <p:cNvSpPr/>
            <p:nvPr/>
          </p:nvSpPr>
          <p:spPr>
            <a:xfrm>
              <a:off x="7064289" y="3429000"/>
              <a:ext cx="1564852"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Policy Automation</a:t>
              </a:r>
            </a:p>
            <a:p>
              <a:pPr algn="ctr"/>
              <a:r>
                <a:rPr lang="en-US" sz="1400" b="1" kern="0" dirty="0" smtClean="0">
                  <a:solidFill>
                    <a:srgbClr val="FFFFFF"/>
                  </a:solidFill>
                  <a:ea typeface="Calibri"/>
                  <a:cs typeface="MV Boli" pitchFamily="2" charset="0"/>
                  <a:sym typeface="Calibri"/>
                </a:rPr>
                <a:t>Cloud Service</a:t>
              </a:r>
            </a:p>
          </p:txBody>
        </p:sp>
      </p:grpSp>
      <p:cxnSp>
        <p:nvCxnSpPr>
          <p:cNvPr id="100" name="Straight Connector 99"/>
          <p:cNvCxnSpPr/>
          <p:nvPr/>
        </p:nvCxnSpPr>
        <p:spPr>
          <a:xfrm rot="5400000">
            <a:off x="3945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106" name="Picture 3" descr="C:\temp\icons\ic-UserExperience-wht.png"/>
          <p:cNvPicPr>
            <a:picLocks noChangeAspect="1" noChangeArrowheads="1"/>
          </p:cNvPicPr>
          <p:nvPr/>
        </p:nvPicPr>
        <p:blipFill>
          <a:blip r:embed="rId6" cstate="print"/>
          <a:srcRect/>
          <a:stretch>
            <a:fillRect/>
          </a:stretch>
        </p:blipFill>
        <p:spPr bwMode="auto">
          <a:xfrm>
            <a:off x="2513012" y="3038445"/>
            <a:ext cx="914400" cy="914400"/>
          </a:xfrm>
          <a:prstGeom prst="rect">
            <a:avLst/>
          </a:prstGeom>
          <a:noFill/>
        </p:spPr>
      </p:pic>
      <p:cxnSp>
        <p:nvCxnSpPr>
          <p:cNvPr id="107" name="Straight Connector 106"/>
          <p:cNvCxnSpPr/>
          <p:nvPr/>
        </p:nvCxnSpPr>
        <p:spPr>
          <a:xfrm rot="5400000">
            <a:off x="2040572" y="2794605"/>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7"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pic>
        <p:nvPicPr>
          <p:cNvPr id="108" name="Picture 107" descr="ic-Computer-wht.png"/>
          <p:cNvPicPr>
            <a:picLocks noChangeAspect="1"/>
          </p:cNvPicPr>
          <p:nvPr/>
        </p:nvPicPr>
        <p:blipFill>
          <a:blip r:embed="rId8" cstate="print"/>
          <a:stretch>
            <a:fillRect/>
          </a:stretch>
        </p:blipFill>
        <p:spPr>
          <a:xfrm>
            <a:off x="8685212" y="4343400"/>
            <a:ext cx="914400" cy="914400"/>
          </a:xfrm>
          <a:prstGeom prst="rect">
            <a:avLst/>
          </a:prstGeom>
        </p:spPr>
      </p:pic>
      <p:pic>
        <p:nvPicPr>
          <p:cNvPr id="109" name="Picture 108" descr="ic-Laptop-wht.png"/>
          <p:cNvPicPr>
            <a:picLocks noChangeAspect="1"/>
          </p:cNvPicPr>
          <p:nvPr/>
        </p:nvPicPr>
        <p:blipFill>
          <a:blip r:embed="rId9" cstate="print"/>
          <a:stretch>
            <a:fillRect/>
          </a:stretch>
        </p:blipFill>
        <p:spPr>
          <a:xfrm>
            <a:off x="8685212" y="1447800"/>
            <a:ext cx="914400" cy="914400"/>
          </a:xfrm>
          <a:prstGeom prst="rect">
            <a:avLst/>
          </a:prstGeom>
        </p:spPr>
      </p:pic>
      <p:cxnSp>
        <p:nvCxnSpPr>
          <p:cNvPr id="111" name="Straight Connector 110"/>
          <p:cNvCxnSpPr/>
          <p:nvPr/>
        </p:nvCxnSpPr>
        <p:spPr>
          <a:xfrm rot="16200000" flipH="1">
            <a:off x="8228012" y="42672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flipH="1">
            <a:off x="10117772" y="1280160"/>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16200000" flipH="1">
            <a:off x="8207904" y="1325880"/>
            <a:ext cx="0" cy="100584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72"/>
          <p:cNvGrpSpPr/>
          <p:nvPr/>
        </p:nvGrpSpPr>
        <p:grpSpPr>
          <a:xfrm>
            <a:off x="10438606" y="971490"/>
            <a:ext cx="1524000" cy="2152710"/>
            <a:chOff x="5490536" y="1752600"/>
            <a:chExt cx="1524000" cy="2152710"/>
          </a:xfrm>
        </p:grpSpPr>
        <p:pic>
          <p:nvPicPr>
            <p:cNvPr id="63" name="Picture 62" descr="Ski-Lift_Screen_04.png"/>
            <p:cNvPicPr>
              <a:picLocks noChangeAspect="1"/>
            </p:cNvPicPr>
            <p:nvPr/>
          </p:nvPicPr>
          <p:blipFill>
            <a:blip r:embed="rId10" cstate="print"/>
            <a:srcRect l="52501" t="9990" r="27494" b="50000"/>
            <a:stretch>
              <a:fillRect/>
            </a:stretch>
          </p:blipFill>
          <p:spPr>
            <a:xfrm flipH="1">
              <a:off x="5490536" y="1752600"/>
              <a:ext cx="1524000" cy="1714501"/>
            </a:xfrm>
            <a:prstGeom prst="roundRect">
              <a:avLst/>
            </a:prstGeom>
            <a:solidFill>
              <a:schemeClr val="bg1"/>
            </a:solidFill>
            <a:ln w="15875">
              <a:solidFill>
                <a:schemeClr val="bg2">
                  <a:lumMod val="10000"/>
                </a:schemeClr>
              </a:solidFill>
            </a:ln>
          </p:spPr>
        </p:pic>
        <p:sp>
          <p:nvSpPr>
            <p:cNvPr id="69" name="TextBox 68"/>
            <p:cNvSpPr txBox="1"/>
            <p:nvPr/>
          </p:nvSpPr>
          <p:spPr>
            <a:xfrm>
              <a:off x="5592900" y="3505200"/>
              <a:ext cx="1319272"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Hanna Jane</a:t>
              </a:r>
            </a:p>
            <a:p>
              <a:pPr algn="ctr"/>
              <a:r>
                <a:rPr lang="en-US" sz="1200" i="1" kern="0" dirty="0" smtClean="0">
                  <a:solidFill>
                    <a:srgbClr val="FFFFFF"/>
                  </a:solidFill>
                  <a:ea typeface="Calibri"/>
                  <a:cs typeface="MV Boli" pitchFamily="2" charset="0"/>
                  <a:sym typeface="Calibri"/>
                </a:rPr>
                <a:t>Inspection Supervisor</a:t>
              </a:r>
              <a:endParaRPr lang="en-US" sz="1200" i="1" kern="0" dirty="0" smtClean="0">
                <a:solidFill>
                  <a:srgbClr val="FFFFFF"/>
                </a:solidFill>
                <a:cs typeface="MV Boli" pitchFamily="2" charset="0"/>
                <a:sym typeface="Calibri"/>
              </a:endParaRPr>
            </a:p>
          </p:txBody>
        </p:sp>
      </p:grpSp>
      <p:cxnSp>
        <p:nvCxnSpPr>
          <p:cNvPr id="116" name="Straight Connector 115"/>
          <p:cNvCxnSpPr/>
          <p:nvPr/>
        </p:nvCxnSpPr>
        <p:spPr>
          <a:xfrm>
            <a:off x="9569132" y="4724400"/>
            <a:ext cx="132588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79"/>
          <p:cNvGrpSpPr/>
          <p:nvPr/>
        </p:nvGrpSpPr>
        <p:grpSpPr>
          <a:xfrm>
            <a:off x="10438606" y="3886200"/>
            <a:ext cx="1524000" cy="2362200"/>
            <a:chOff x="5942012" y="381000"/>
            <a:chExt cx="1524000" cy="2362200"/>
          </a:xfrm>
        </p:grpSpPr>
        <p:pic>
          <p:nvPicPr>
            <p:cNvPr id="18" name="Picture 2" descr="C:\Users\cbaber\Oracle Documents - Accounts\Oracle Documents\TWC--Accelerate\sketches\Crop-strategists_)2.png"/>
            <p:cNvPicPr>
              <a:picLocks noChangeAspect="1" noChangeArrowheads="1"/>
            </p:cNvPicPr>
            <p:nvPr/>
          </p:nvPicPr>
          <p:blipFill>
            <a:blip r:embed="rId11" cstate="print"/>
            <a:srcRect l="13428" r="20286" b="66313"/>
            <a:stretch>
              <a:fillRect/>
            </a:stretch>
          </p:blipFill>
          <p:spPr bwMode="auto">
            <a:xfrm>
              <a:off x="5942012" y="381000"/>
              <a:ext cx="1524000" cy="1752600"/>
            </a:xfrm>
            <a:prstGeom prst="roundRect">
              <a:avLst/>
            </a:prstGeom>
            <a:solidFill>
              <a:schemeClr val="bg1"/>
            </a:solidFill>
            <a:ln w="15875">
              <a:solidFill>
                <a:schemeClr val="bg2">
                  <a:lumMod val="10000"/>
                </a:schemeClr>
              </a:solidFill>
            </a:ln>
          </p:spPr>
        </p:pic>
        <p:sp>
          <p:nvSpPr>
            <p:cNvPr id="79" name="TextBox 78"/>
            <p:cNvSpPr txBox="1"/>
            <p:nvPr/>
          </p:nvSpPr>
          <p:spPr>
            <a:xfrm>
              <a:off x="6154182" y="2158425"/>
              <a:ext cx="1099660" cy="584775"/>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Joe Weston</a:t>
              </a:r>
            </a:p>
            <a:p>
              <a:pPr algn="ctr"/>
              <a:r>
                <a:rPr lang="en-US" sz="1200" i="1" kern="0" dirty="0" smtClean="0">
                  <a:solidFill>
                    <a:srgbClr val="FFFFFF"/>
                  </a:solidFill>
                  <a:ea typeface="Calibri"/>
                  <a:cs typeface="MV Boli" pitchFamily="2" charset="0"/>
                  <a:sym typeface="Calibri"/>
                </a:rPr>
                <a:t>Business &amp; Policy </a:t>
              </a:r>
            </a:p>
            <a:p>
              <a:pPr algn="ctr"/>
              <a:r>
                <a:rPr lang="en-US" sz="1200" i="1" kern="0" dirty="0" smtClean="0">
                  <a:solidFill>
                    <a:srgbClr val="FFFFFF"/>
                  </a:solidFill>
                  <a:ea typeface="Calibri"/>
                  <a:cs typeface="MV Boli" pitchFamily="2" charset="0"/>
                  <a:sym typeface="Calibri"/>
                </a:rPr>
                <a:t>Analyst</a:t>
              </a:r>
              <a:endParaRPr lang="en-US" sz="1200" i="1" kern="0" dirty="0" smtClean="0">
                <a:solidFill>
                  <a:srgbClr val="FFFFFF"/>
                </a:solidFill>
                <a:cs typeface="MV Boli" pitchFamily="2" charset="0"/>
                <a:sym typeface="Calibri"/>
              </a:endParaRPr>
            </a:p>
          </p:txBody>
        </p:sp>
      </p:grpSp>
      <p:cxnSp>
        <p:nvCxnSpPr>
          <p:cNvPr id="118" name="Straight Connector 117"/>
          <p:cNvCxnSpPr/>
          <p:nvPr/>
        </p:nvCxnSpPr>
        <p:spPr>
          <a:xfrm flipH="1">
            <a:off x="9142412" y="5181600"/>
            <a:ext cx="0" cy="36576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 name="Group 119"/>
          <p:cNvGrpSpPr/>
          <p:nvPr/>
        </p:nvGrpSpPr>
        <p:grpSpPr>
          <a:xfrm>
            <a:off x="8712006" y="5757784"/>
            <a:ext cx="860813" cy="795416"/>
            <a:chOff x="8784169" y="3230028"/>
            <a:chExt cx="860813" cy="795416"/>
          </a:xfrm>
        </p:grpSpPr>
        <p:pic>
          <p:nvPicPr>
            <p:cNvPr id="19" name="Picture 4"/>
            <p:cNvPicPr>
              <a:picLocks noChangeAspect="1" noChangeArrowheads="1"/>
            </p:cNvPicPr>
            <p:nvPr/>
          </p:nvPicPr>
          <p:blipFill>
            <a:blip r:embed="rId12" cstate="print"/>
            <a:srcRect/>
            <a:stretch>
              <a:fillRect/>
            </a:stretch>
          </p:blipFill>
          <p:spPr bwMode="auto">
            <a:xfrm>
              <a:off x="8934478" y="3230028"/>
              <a:ext cx="560194" cy="505295"/>
            </a:xfrm>
            <a:prstGeom prst="roundRect">
              <a:avLst/>
            </a:prstGeom>
            <a:solidFill>
              <a:schemeClr val="bg1"/>
            </a:solidFill>
            <a:ln w="15875">
              <a:solidFill>
                <a:schemeClr val="bg2">
                  <a:lumMod val="10000"/>
                </a:schemeClr>
              </a:solidFill>
            </a:ln>
          </p:spPr>
        </p:pic>
        <p:sp>
          <p:nvSpPr>
            <p:cNvPr id="119" name="TextBox 118"/>
            <p:cNvSpPr txBox="1"/>
            <p:nvPr/>
          </p:nvSpPr>
          <p:spPr>
            <a:xfrm>
              <a:off x="8784169" y="3810000"/>
              <a:ext cx="860813" cy="215444"/>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Ski ACT #47</a:t>
              </a:r>
              <a:endParaRPr lang="en-US" sz="1200" i="1" kern="0" dirty="0" smtClean="0">
                <a:solidFill>
                  <a:srgbClr val="FFFFFF"/>
                </a:solidFill>
                <a:cs typeface="MV Boli" pitchFamily="2" charset="0"/>
                <a:sym typeface="Calibri"/>
              </a:endParaRPr>
            </a:p>
          </p:txBody>
        </p:sp>
      </p:grpSp>
      <p:cxnSp>
        <p:nvCxnSpPr>
          <p:cNvPr id="122" name="Straight Connector 121"/>
          <p:cNvCxnSpPr/>
          <p:nvPr/>
        </p:nvCxnSpPr>
        <p:spPr>
          <a:xfrm flipH="1">
            <a:off x="7237412" y="2819400"/>
            <a:ext cx="0" cy="146304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Notional Architecture</a:t>
            </a:r>
            <a:endParaRPr lang="en-US" sz="2000" i="1" dirty="0">
              <a:solidFill>
                <a:srgbClr val="FFFFFF"/>
              </a:solidFill>
            </a:endParaRPr>
          </a:p>
        </p:txBody>
      </p:sp>
      <p:cxnSp>
        <p:nvCxnSpPr>
          <p:cNvPr id="125" name="Straight Connector 124"/>
          <p:cNvCxnSpPr/>
          <p:nvPr/>
        </p:nvCxnSpPr>
        <p:spPr>
          <a:xfrm flipV="1">
            <a:off x="5256212" y="1981200"/>
            <a:ext cx="1600200" cy="11430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3351212" y="2754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 Submitted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to Mobile Backend </a:t>
            </a:r>
          </a:p>
        </p:txBody>
      </p:sp>
      <p:sp>
        <p:nvSpPr>
          <p:cNvPr id="131" name="Rectangle 130"/>
          <p:cNvSpPr/>
          <p:nvPr/>
        </p:nvSpPr>
        <p:spPr>
          <a:xfrm>
            <a:off x="5180012" y="2069068"/>
            <a:ext cx="11430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Approval Process</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Initiated </a:t>
            </a:r>
          </a:p>
        </p:txBody>
      </p:sp>
      <p:sp>
        <p:nvSpPr>
          <p:cNvPr id="132" name="Rectangle 131"/>
          <p:cNvSpPr/>
          <p:nvPr/>
        </p:nvSpPr>
        <p:spPr>
          <a:xfrm>
            <a:off x="8609012" y="12308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Inspections Evaluated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and Approved</a:t>
            </a:r>
          </a:p>
        </p:txBody>
      </p:sp>
      <p:sp>
        <p:nvSpPr>
          <p:cNvPr id="133" name="Rectangle 132"/>
          <p:cNvSpPr/>
          <p:nvPr/>
        </p:nvSpPr>
        <p:spPr>
          <a:xfrm>
            <a:off x="7237412" y="3212068"/>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Legislation Validated</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via SOAP Call</a:t>
            </a:r>
          </a:p>
        </p:txBody>
      </p:sp>
      <p:sp>
        <p:nvSpPr>
          <p:cNvPr id="134" name="Rectangle 133"/>
          <p:cNvSpPr/>
          <p:nvPr/>
        </p:nvSpPr>
        <p:spPr>
          <a:xfrm>
            <a:off x="8532812" y="4114800"/>
            <a:ext cx="1371600" cy="369332"/>
          </a:xfrm>
          <a:prstGeom prst="rect">
            <a:avLst/>
          </a:prstGeom>
          <a:noFill/>
        </p:spPr>
        <p:txBody>
          <a:bodyPr wrap="square">
            <a:spAutoFit/>
          </a:bodyPr>
          <a:lstStyle/>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Legislation Marked Up</a:t>
            </a:r>
          </a:p>
          <a:p>
            <a:pPr defTabSz="1217082">
              <a:lnSpc>
                <a:spcPct val="90000"/>
              </a:lnSpc>
            </a:pPr>
            <a:r>
              <a:rPr lang="en-US" sz="1000" b="1" dirty="0" smtClean="0">
                <a:solidFill>
                  <a:srgbClr val="F7C330"/>
                </a:solidFill>
                <a:effectLst>
                  <a:outerShdw blurRad="50800" dist="38100" dir="2700000" algn="tl" rotWithShape="0">
                    <a:prstClr val="black">
                      <a:alpha val="40000"/>
                    </a:prstClr>
                  </a:outerShdw>
                </a:effectLst>
              </a:rPr>
              <a:t> </a:t>
            </a:r>
            <a:r>
              <a:rPr lang="en-US" sz="1000" b="1" dirty="0" smtClean="0">
                <a:solidFill>
                  <a:srgbClr val="FFFFFF"/>
                </a:solidFill>
                <a:effectLst>
                  <a:outerShdw blurRad="50800" dist="38100" dir="2700000" algn="tl" rotWithShape="0">
                    <a:prstClr val="black">
                      <a:alpha val="40000"/>
                    </a:prstClr>
                  </a:outerShdw>
                </a:effectLst>
              </a:rPr>
              <a:t>via  Text Editor</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2" name="Group 46"/>
          <p:cNvGrpSpPr/>
          <p:nvPr/>
        </p:nvGrpSpPr>
        <p:grpSpPr>
          <a:xfrm>
            <a:off x="4900612" y="1676400"/>
            <a:ext cx="1828800" cy="2971800"/>
            <a:chOff x="4722812" y="2209800"/>
            <a:chExt cx="1828800" cy="2971800"/>
          </a:xfrm>
        </p:grpSpPr>
        <p:sp>
          <p:nvSpPr>
            <p:cNvPr id="43" name="Rectangle 42"/>
            <p:cNvSpPr/>
            <p:nvPr/>
          </p:nvSpPr>
          <p:spPr>
            <a:xfrm>
              <a:off x="4722812" y="2895600"/>
              <a:ext cx="1828800" cy="2286000"/>
            </a:xfrm>
            <a:prstGeom prst="rect">
              <a:avLst/>
            </a:prstGeom>
            <a:solidFill>
              <a:schemeClr val="bg1">
                <a:alpha val="15000"/>
              </a:schemeClr>
            </a:solidFill>
            <a:ln w="19050">
              <a:no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nvGrpSpPr>
            <p:cNvPr id="3" name="Group 85"/>
            <p:cNvGrpSpPr/>
            <p:nvPr/>
          </p:nvGrpSpPr>
          <p:grpSpPr>
            <a:xfrm>
              <a:off x="5046345" y="2209800"/>
              <a:ext cx="1181734" cy="1295400"/>
              <a:chOff x="2889145" y="2733020"/>
              <a:chExt cx="1181734" cy="1295400"/>
            </a:xfrm>
          </p:grpSpPr>
          <p:pic>
            <p:nvPicPr>
              <p:cNvPr id="82" name="Picture 81" descr="mobile_w_72.png"/>
              <p:cNvPicPr>
                <a:picLocks noChangeAspect="1"/>
              </p:cNvPicPr>
              <p:nvPr/>
            </p:nvPicPr>
            <p:blipFill>
              <a:blip r:embed="rId3" cstate="print"/>
              <a:stretch>
                <a:fillRect/>
              </a:stretch>
            </p:blipFill>
            <p:spPr>
              <a:xfrm>
                <a:off x="3137112" y="273302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grpSp>
      <p:cxnSp>
        <p:nvCxnSpPr>
          <p:cNvPr id="100" name="Straight Connector 99"/>
          <p:cNvCxnSpPr/>
          <p:nvPr/>
        </p:nvCxnSpPr>
        <p:spPr>
          <a:xfrm rot="5400000">
            <a:off x="4507992" y="3086100"/>
            <a:ext cx="0" cy="6858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1690052" y="2880360"/>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4"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Component Architecture</a:t>
            </a:r>
            <a:endParaRPr lang="en-US" sz="2000" i="1" dirty="0">
              <a:solidFill>
                <a:srgbClr val="FFFFFF"/>
              </a:solidFill>
            </a:endParaRPr>
          </a:p>
        </p:txBody>
      </p:sp>
      <p:grpSp>
        <p:nvGrpSpPr>
          <p:cNvPr id="5" name="Group 47"/>
          <p:cNvGrpSpPr/>
          <p:nvPr/>
        </p:nvGrpSpPr>
        <p:grpSpPr>
          <a:xfrm>
            <a:off x="7516812" y="1676400"/>
            <a:ext cx="1828800" cy="2971800"/>
            <a:chOff x="7313612" y="2209800"/>
            <a:chExt cx="1828800" cy="2971800"/>
          </a:xfrm>
        </p:grpSpPr>
        <p:grpSp>
          <p:nvGrpSpPr>
            <p:cNvPr id="6" name="Group 91"/>
            <p:cNvGrpSpPr/>
            <p:nvPr/>
          </p:nvGrpSpPr>
          <p:grpSpPr>
            <a:xfrm>
              <a:off x="7618711" y="2209800"/>
              <a:ext cx="1218603" cy="1209020"/>
              <a:chOff x="4208444" y="2819400"/>
              <a:chExt cx="1218603" cy="1209020"/>
            </a:xfrm>
          </p:grpSpPr>
          <p:pic>
            <p:nvPicPr>
              <p:cNvPr id="88" name="Picture 87" descr="process_w_72.png"/>
              <p:cNvPicPr>
                <a:picLocks noChangeAspect="1"/>
              </p:cNvPicPr>
              <p:nvPr/>
            </p:nvPicPr>
            <p:blipFill>
              <a:blip r:embed="rId5" cstate="print"/>
              <a:stretch>
                <a:fillRect/>
              </a:stretch>
            </p:blipFill>
            <p:spPr>
              <a:xfrm>
                <a:off x="4474845" y="281940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sp>
          <p:nvSpPr>
            <p:cNvPr id="44" name="Rectangle 43"/>
            <p:cNvSpPr/>
            <p:nvPr/>
          </p:nvSpPr>
          <p:spPr>
            <a:xfrm>
              <a:off x="7313612" y="2895600"/>
              <a:ext cx="1828800" cy="2286000"/>
            </a:xfrm>
            <a:prstGeom prst="rect">
              <a:avLst/>
            </a:prstGeom>
            <a:solidFill>
              <a:schemeClr val="bg1">
                <a:alpha val="1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7" name="Group 49"/>
          <p:cNvGrpSpPr/>
          <p:nvPr/>
        </p:nvGrpSpPr>
        <p:grpSpPr>
          <a:xfrm>
            <a:off x="10133012" y="1676400"/>
            <a:ext cx="1828800" cy="2895600"/>
            <a:chOff x="9828212" y="2286000"/>
            <a:chExt cx="1828800" cy="2895600"/>
          </a:xfrm>
        </p:grpSpPr>
        <p:grpSp>
          <p:nvGrpSpPr>
            <p:cNvPr id="8" name="Group 96"/>
            <p:cNvGrpSpPr/>
            <p:nvPr/>
          </p:nvGrpSpPr>
          <p:grpSpPr>
            <a:xfrm>
              <a:off x="9960186" y="2286000"/>
              <a:ext cx="1564852" cy="1143000"/>
              <a:chOff x="7064289" y="2809220"/>
              <a:chExt cx="1564852" cy="1143000"/>
            </a:xfrm>
          </p:grpSpPr>
          <p:pic>
            <p:nvPicPr>
              <p:cNvPr id="1027" name="Picture 3"/>
              <p:cNvPicPr>
                <a:picLocks noChangeAspect="1" noChangeArrowheads="1"/>
              </p:cNvPicPr>
              <p:nvPr/>
            </p:nvPicPr>
            <p:blipFill>
              <a:blip r:embed="rId6" cstate="print"/>
              <a:srcRect/>
              <a:stretch>
                <a:fillRect/>
              </a:stretch>
            </p:blipFill>
            <p:spPr bwMode="auto">
              <a:xfrm>
                <a:off x="7520334" y="2809220"/>
                <a:ext cx="652763" cy="531812"/>
              </a:xfrm>
              <a:prstGeom prst="rect">
                <a:avLst/>
              </a:prstGeom>
              <a:noFill/>
              <a:ln w="9525">
                <a:noFill/>
                <a:miter lim="800000"/>
                <a:headEnd/>
                <a:tailEnd/>
              </a:ln>
              <a:effectLst/>
            </p:spPr>
          </p:pic>
          <p:sp>
            <p:nvSpPr>
              <p:cNvPr id="96" name="Rectangle 95"/>
              <p:cNvSpPr/>
              <p:nvPr/>
            </p:nvSpPr>
            <p:spPr>
              <a:xfrm>
                <a:off x="7064289" y="3429000"/>
                <a:ext cx="1564852"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Policy Automation</a:t>
                </a:r>
              </a:p>
              <a:p>
                <a:pPr algn="ctr"/>
                <a:r>
                  <a:rPr lang="en-US" sz="1400" b="1" kern="0" dirty="0" smtClean="0">
                    <a:solidFill>
                      <a:srgbClr val="FFFFFF"/>
                    </a:solidFill>
                    <a:ea typeface="Calibri"/>
                    <a:cs typeface="MV Boli" pitchFamily="2" charset="0"/>
                    <a:sym typeface="Calibri"/>
                  </a:rPr>
                  <a:t>Cloud Service</a:t>
                </a:r>
              </a:p>
            </p:txBody>
          </p:sp>
        </p:grpSp>
        <p:sp>
          <p:nvSpPr>
            <p:cNvPr id="45" name="Rectangle 44"/>
            <p:cNvSpPr/>
            <p:nvPr/>
          </p:nvSpPr>
          <p:spPr>
            <a:xfrm>
              <a:off x="9828212" y="2895600"/>
              <a:ext cx="1828800" cy="2286000"/>
            </a:xfrm>
            <a:prstGeom prst="rect">
              <a:avLst/>
            </a:prstGeom>
            <a:solidFill>
              <a:schemeClr val="bg1">
                <a:alpha val="1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9" name="Group 55"/>
          <p:cNvGrpSpPr/>
          <p:nvPr/>
        </p:nvGrpSpPr>
        <p:grpSpPr>
          <a:xfrm>
            <a:off x="2284412" y="1676400"/>
            <a:ext cx="1828800" cy="2971800"/>
            <a:chOff x="2284412" y="1676400"/>
            <a:chExt cx="1828800" cy="2971800"/>
          </a:xfrm>
        </p:grpSpPr>
        <p:sp>
          <p:nvSpPr>
            <p:cNvPr id="52" name="Rectangle 51"/>
            <p:cNvSpPr/>
            <p:nvPr/>
          </p:nvSpPr>
          <p:spPr>
            <a:xfrm>
              <a:off x="2284412" y="2362200"/>
              <a:ext cx="1828800" cy="2286000"/>
            </a:xfrm>
            <a:prstGeom prst="rect">
              <a:avLst/>
            </a:prstGeom>
            <a:solidFill>
              <a:schemeClr val="bg1">
                <a:alpha val="1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106" name="Picture 3" descr="C:\temp\icons\ic-UserExperience-wht.png"/>
            <p:cNvPicPr>
              <a:picLocks noChangeAspect="1" noChangeArrowheads="1"/>
            </p:cNvPicPr>
            <p:nvPr/>
          </p:nvPicPr>
          <p:blipFill>
            <a:blip r:embed="rId7" cstate="print"/>
            <a:srcRect/>
            <a:stretch>
              <a:fillRect/>
            </a:stretch>
          </p:blipFill>
          <p:spPr bwMode="auto">
            <a:xfrm>
              <a:off x="2817812" y="1676400"/>
              <a:ext cx="762000" cy="762000"/>
            </a:xfrm>
            <a:prstGeom prst="rect">
              <a:avLst/>
            </a:prstGeom>
            <a:noFill/>
          </p:spPr>
        </p:pic>
        <p:sp>
          <p:nvSpPr>
            <p:cNvPr id="55" name="Rectangle 54"/>
            <p:cNvSpPr/>
            <p:nvPr/>
          </p:nvSpPr>
          <p:spPr>
            <a:xfrm>
              <a:off x="2572679" y="2436912"/>
              <a:ext cx="1252266"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Device</a:t>
              </a:r>
            </a:p>
            <a:p>
              <a:pPr algn="ctr"/>
              <a:r>
                <a:rPr lang="en-US" sz="1400" b="1" kern="0" dirty="0" smtClean="0">
                  <a:solidFill>
                    <a:srgbClr val="FFFFFF"/>
                  </a:solidFill>
                  <a:ea typeface="Calibri"/>
                  <a:cs typeface="MV Boli" pitchFamily="2" charset="0"/>
                  <a:sym typeface="Calibri"/>
                </a:rPr>
                <a:t>Frameworks</a:t>
              </a:r>
            </a:p>
          </p:txBody>
        </p:sp>
      </p:grpSp>
      <p:cxnSp>
        <p:nvCxnSpPr>
          <p:cNvPr id="57" name="Straight Connector 56"/>
          <p:cNvCxnSpPr/>
          <p:nvPr/>
        </p:nvCxnSpPr>
        <p:spPr>
          <a:xfrm rot="5400000">
            <a:off x="7123112" y="3086100"/>
            <a:ext cx="0" cy="6858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9713912" y="3086100"/>
            <a:ext cx="0" cy="6858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265612" y="3200400"/>
            <a:ext cx="685800" cy="228600"/>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HTTPS </a:t>
            </a:r>
          </a:p>
        </p:txBody>
      </p:sp>
      <p:sp>
        <p:nvSpPr>
          <p:cNvPr id="61" name="Rectangle 60"/>
          <p:cNvSpPr/>
          <p:nvPr/>
        </p:nvSpPr>
        <p:spPr>
          <a:xfrm>
            <a:off x="6856412" y="3200400"/>
            <a:ext cx="685800" cy="228600"/>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HTTPS </a:t>
            </a:r>
          </a:p>
        </p:txBody>
      </p:sp>
      <p:sp>
        <p:nvSpPr>
          <p:cNvPr id="62" name="Rectangle 61"/>
          <p:cNvSpPr/>
          <p:nvPr/>
        </p:nvSpPr>
        <p:spPr>
          <a:xfrm>
            <a:off x="9447212" y="3200400"/>
            <a:ext cx="685800" cy="228600"/>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HTTPS </a:t>
            </a:r>
          </a:p>
        </p:txBody>
      </p:sp>
      <p:sp>
        <p:nvSpPr>
          <p:cNvPr id="70" name="Rectangle 69"/>
          <p:cNvSpPr/>
          <p:nvPr/>
        </p:nvSpPr>
        <p:spPr>
          <a:xfrm>
            <a:off x="2360612" y="3183826"/>
            <a:ext cx="1253869" cy="1083374"/>
          </a:xfrm>
          <a:prstGeom prst="rect">
            <a:avLst/>
          </a:prstGeom>
        </p:spPr>
        <p:txBody>
          <a:bodyPr wrap="none">
            <a:spAutoFit/>
          </a:bodyPr>
          <a:lstStyle/>
          <a:p>
            <a:r>
              <a:rPr lang="en-US" sz="1400" i="1" kern="0" dirty="0" smtClean="0">
                <a:solidFill>
                  <a:srgbClr val="FFFFFF"/>
                </a:solidFill>
                <a:ea typeface="Calibri"/>
                <a:cs typeface="MV Boli" pitchFamily="2" charset="0"/>
                <a:sym typeface="Calibri"/>
              </a:rPr>
              <a:t>IOS or Android</a:t>
            </a:r>
          </a:p>
          <a:p>
            <a:pPr>
              <a:lnSpc>
                <a:spcPct val="90000"/>
              </a:lnSpc>
            </a:pPr>
            <a:r>
              <a:rPr lang="en-US" sz="1400" i="1" dirty="0" smtClean="0">
                <a:solidFill>
                  <a:srgbClr val="FFFFFF"/>
                </a:solidFill>
              </a:rPr>
              <a:t>JET/MAF/MAX</a:t>
            </a:r>
          </a:p>
          <a:p>
            <a:pPr>
              <a:lnSpc>
                <a:spcPct val="90000"/>
              </a:lnSpc>
            </a:pPr>
            <a:r>
              <a:rPr lang="en-US" sz="1400" i="1" dirty="0" smtClean="0">
                <a:solidFill>
                  <a:srgbClr val="FFFFFF"/>
                </a:solidFill>
              </a:rPr>
              <a:t>Ionic</a:t>
            </a:r>
          </a:p>
          <a:p>
            <a:pPr>
              <a:lnSpc>
                <a:spcPct val="90000"/>
              </a:lnSpc>
            </a:pPr>
            <a:r>
              <a:rPr lang="en-US" sz="1400" i="1" dirty="0" err="1" smtClean="0">
                <a:solidFill>
                  <a:srgbClr val="FFFFFF"/>
                </a:solidFill>
              </a:rPr>
              <a:t>Xamarin</a:t>
            </a:r>
            <a:endParaRPr lang="en-US" sz="1400" i="1" dirty="0" smtClean="0">
              <a:solidFill>
                <a:srgbClr val="FFFFFF"/>
              </a:solidFill>
            </a:endParaRPr>
          </a:p>
          <a:p>
            <a:pPr>
              <a:lnSpc>
                <a:spcPct val="90000"/>
              </a:lnSpc>
            </a:pPr>
            <a:r>
              <a:rPr lang="en-US" sz="1400" i="1" dirty="0" err="1" smtClean="0">
                <a:solidFill>
                  <a:srgbClr val="FFFFFF"/>
                </a:solidFill>
              </a:rPr>
              <a:t>Sencha</a:t>
            </a:r>
            <a:endParaRPr lang="en-US" sz="1400" i="1" dirty="0" smtClean="0">
              <a:solidFill>
                <a:srgbClr val="FFFFFF"/>
              </a:solidFill>
            </a:endParaRPr>
          </a:p>
        </p:txBody>
      </p:sp>
      <p:sp>
        <p:nvSpPr>
          <p:cNvPr id="71" name="Rectangle 70"/>
          <p:cNvSpPr/>
          <p:nvPr/>
        </p:nvSpPr>
        <p:spPr>
          <a:xfrm>
            <a:off x="4900612" y="2976872"/>
            <a:ext cx="381000" cy="13665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R</a:t>
            </a:r>
          </a:p>
          <a:p>
            <a:pPr algn="ctr">
              <a:lnSpc>
                <a:spcPct val="90000"/>
              </a:lnSpc>
            </a:pPr>
            <a:r>
              <a:rPr lang="en-US" sz="1600" b="1" i="1" dirty="0" smtClean="0">
                <a:solidFill>
                  <a:srgbClr val="FFFFFF"/>
                </a:solidFill>
              </a:rPr>
              <a:t>E</a:t>
            </a:r>
          </a:p>
          <a:p>
            <a:pPr algn="ctr">
              <a:lnSpc>
                <a:spcPct val="90000"/>
              </a:lnSpc>
            </a:pPr>
            <a:r>
              <a:rPr lang="en-US" sz="1600" b="1" i="1" dirty="0" smtClean="0">
                <a:solidFill>
                  <a:srgbClr val="FFFFFF"/>
                </a:solidFill>
              </a:rPr>
              <a:t>S</a:t>
            </a:r>
          </a:p>
          <a:p>
            <a:pPr algn="ctr">
              <a:lnSpc>
                <a:spcPct val="90000"/>
              </a:lnSpc>
            </a:pPr>
            <a:r>
              <a:rPr lang="en-US" sz="1600" b="1" i="1" dirty="0" smtClean="0">
                <a:solidFill>
                  <a:srgbClr val="FFFFFF"/>
                </a:solidFill>
              </a:rPr>
              <a:t>T</a:t>
            </a:r>
          </a:p>
          <a:p>
            <a:pPr algn="ctr">
              <a:lnSpc>
                <a:spcPct val="90000"/>
              </a:lnSpc>
            </a:pPr>
            <a:endParaRPr lang="en-US" sz="1400" b="1" i="1" dirty="0" smtClean="0">
              <a:solidFill>
                <a:srgbClr val="FFFFFF"/>
              </a:solidFill>
            </a:endParaRPr>
          </a:p>
        </p:txBody>
      </p:sp>
      <p:sp>
        <p:nvSpPr>
          <p:cNvPr id="72" name="Rectangle 71"/>
          <p:cNvSpPr/>
          <p:nvPr/>
        </p:nvSpPr>
        <p:spPr>
          <a:xfrm>
            <a:off x="6348412" y="2971800"/>
            <a:ext cx="381000" cy="13665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NODE</a:t>
            </a:r>
          </a:p>
          <a:p>
            <a:pPr algn="ctr">
              <a:lnSpc>
                <a:spcPct val="90000"/>
              </a:lnSpc>
            </a:pPr>
            <a:endParaRPr lang="en-US" sz="1400" b="1" i="1" dirty="0" smtClean="0">
              <a:solidFill>
                <a:srgbClr val="FFFFFF"/>
              </a:solidFill>
            </a:endParaRPr>
          </a:p>
        </p:txBody>
      </p:sp>
      <p:sp>
        <p:nvSpPr>
          <p:cNvPr id="73" name="Rectangle 72"/>
          <p:cNvSpPr/>
          <p:nvPr/>
        </p:nvSpPr>
        <p:spPr>
          <a:xfrm>
            <a:off x="7516812" y="2976872"/>
            <a:ext cx="381000" cy="13665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R</a:t>
            </a:r>
          </a:p>
          <a:p>
            <a:pPr algn="ctr">
              <a:lnSpc>
                <a:spcPct val="90000"/>
              </a:lnSpc>
            </a:pPr>
            <a:r>
              <a:rPr lang="en-US" sz="1600" b="1" i="1" dirty="0" smtClean="0">
                <a:solidFill>
                  <a:srgbClr val="FFFFFF"/>
                </a:solidFill>
              </a:rPr>
              <a:t>E</a:t>
            </a:r>
          </a:p>
          <a:p>
            <a:pPr algn="ctr">
              <a:lnSpc>
                <a:spcPct val="90000"/>
              </a:lnSpc>
            </a:pPr>
            <a:r>
              <a:rPr lang="en-US" sz="1600" b="1" i="1" dirty="0" smtClean="0">
                <a:solidFill>
                  <a:srgbClr val="FFFFFF"/>
                </a:solidFill>
              </a:rPr>
              <a:t>S</a:t>
            </a:r>
          </a:p>
          <a:p>
            <a:pPr algn="ctr">
              <a:lnSpc>
                <a:spcPct val="90000"/>
              </a:lnSpc>
            </a:pPr>
            <a:r>
              <a:rPr lang="en-US" sz="1600" b="1" i="1" dirty="0" smtClean="0">
                <a:solidFill>
                  <a:srgbClr val="FFFFFF"/>
                </a:solidFill>
              </a:rPr>
              <a:t>T</a:t>
            </a:r>
          </a:p>
          <a:p>
            <a:pPr algn="ctr">
              <a:lnSpc>
                <a:spcPct val="90000"/>
              </a:lnSpc>
            </a:pPr>
            <a:endParaRPr lang="en-US" sz="1400" b="1" i="1" dirty="0" smtClean="0">
              <a:solidFill>
                <a:srgbClr val="FFFFFF"/>
              </a:solidFill>
            </a:endParaRPr>
          </a:p>
        </p:txBody>
      </p:sp>
      <p:sp>
        <p:nvSpPr>
          <p:cNvPr id="75" name="Rectangle 74"/>
          <p:cNvSpPr/>
          <p:nvPr/>
        </p:nvSpPr>
        <p:spPr>
          <a:xfrm>
            <a:off x="8964612" y="2971800"/>
            <a:ext cx="381000" cy="13665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B</a:t>
            </a:r>
          </a:p>
          <a:p>
            <a:pPr algn="ctr">
              <a:lnSpc>
                <a:spcPct val="90000"/>
              </a:lnSpc>
            </a:pPr>
            <a:r>
              <a:rPr lang="en-US" sz="1600" b="1" i="1" dirty="0" smtClean="0">
                <a:solidFill>
                  <a:srgbClr val="FFFFFF"/>
                </a:solidFill>
              </a:rPr>
              <a:t>P</a:t>
            </a:r>
          </a:p>
          <a:p>
            <a:pPr algn="ctr">
              <a:lnSpc>
                <a:spcPct val="90000"/>
              </a:lnSpc>
            </a:pPr>
            <a:r>
              <a:rPr lang="en-US" sz="1600" b="1" i="1" dirty="0" smtClean="0">
                <a:solidFill>
                  <a:srgbClr val="FFFFFF"/>
                </a:solidFill>
              </a:rPr>
              <a:t>M</a:t>
            </a:r>
          </a:p>
          <a:p>
            <a:pPr algn="ctr">
              <a:lnSpc>
                <a:spcPct val="90000"/>
              </a:lnSpc>
            </a:pPr>
            <a:endParaRPr lang="en-US" sz="1600" b="1" i="1" dirty="0" smtClean="0">
              <a:solidFill>
                <a:srgbClr val="FFFFFF"/>
              </a:solidFill>
            </a:endParaRPr>
          </a:p>
          <a:p>
            <a:pPr algn="ctr">
              <a:lnSpc>
                <a:spcPct val="90000"/>
              </a:lnSpc>
            </a:pPr>
            <a:endParaRPr lang="en-US" sz="1400" b="1" i="1" dirty="0" smtClean="0">
              <a:solidFill>
                <a:srgbClr val="FFFFFF"/>
              </a:solidFill>
            </a:endParaRPr>
          </a:p>
        </p:txBody>
      </p:sp>
      <p:sp>
        <p:nvSpPr>
          <p:cNvPr id="76" name="Rectangle 75"/>
          <p:cNvSpPr/>
          <p:nvPr/>
        </p:nvSpPr>
        <p:spPr>
          <a:xfrm>
            <a:off x="10133012" y="2976872"/>
            <a:ext cx="381000" cy="13665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S</a:t>
            </a:r>
          </a:p>
          <a:p>
            <a:pPr algn="ctr">
              <a:lnSpc>
                <a:spcPct val="90000"/>
              </a:lnSpc>
            </a:pPr>
            <a:r>
              <a:rPr lang="en-US" sz="1600" b="1" i="1" dirty="0" smtClean="0">
                <a:solidFill>
                  <a:srgbClr val="FFFFFF"/>
                </a:solidFill>
              </a:rPr>
              <a:t>O</a:t>
            </a:r>
          </a:p>
          <a:p>
            <a:pPr algn="ctr">
              <a:lnSpc>
                <a:spcPct val="90000"/>
              </a:lnSpc>
            </a:pPr>
            <a:r>
              <a:rPr lang="en-US" sz="1600" b="1" i="1" dirty="0" smtClean="0">
                <a:solidFill>
                  <a:srgbClr val="FFFFFF"/>
                </a:solidFill>
              </a:rPr>
              <a:t>A</a:t>
            </a:r>
          </a:p>
          <a:p>
            <a:pPr algn="ctr">
              <a:lnSpc>
                <a:spcPct val="90000"/>
              </a:lnSpc>
            </a:pPr>
            <a:r>
              <a:rPr lang="en-US" sz="1600" b="1" i="1" dirty="0" smtClean="0">
                <a:solidFill>
                  <a:srgbClr val="FFFFFF"/>
                </a:solidFill>
              </a:rPr>
              <a:t>P</a:t>
            </a:r>
          </a:p>
          <a:p>
            <a:pPr algn="ctr">
              <a:lnSpc>
                <a:spcPct val="90000"/>
              </a:lnSpc>
            </a:pPr>
            <a:endParaRPr lang="en-US" sz="1400" b="1" i="1" dirty="0" smtClean="0">
              <a:solidFill>
                <a:srgbClr val="FFFFFF"/>
              </a:solidFill>
            </a:endParaRPr>
          </a:p>
        </p:txBody>
      </p:sp>
      <p:sp>
        <p:nvSpPr>
          <p:cNvPr id="77" name="Rectangle 76"/>
          <p:cNvSpPr/>
          <p:nvPr/>
        </p:nvSpPr>
        <p:spPr>
          <a:xfrm>
            <a:off x="11580812" y="2971800"/>
            <a:ext cx="381000" cy="1394228"/>
          </a:xfrm>
          <a:prstGeom prst="rect">
            <a:avLst/>
          </a:prstGeom>
          <a:noFill/>
          <a:ln w="31750" cmpd="dbl">
            <a:solidFill>
              <a:schemeClr val="bg1"/>
            </a:solidFill>
          </a:ln>
        </p:spPr>
        <p:txBody>
          <a:bodyPr wrap="square">
            <a:spAutoFit/>
          </a:bodyPr>
          <a:lstStyle/>
          <a:p>
            <a:pPr algn="ctr">
              <a:lnSpc>
                <a:spcPct val="90000"/>
              </a:lnSpc>
            </a:pPr>
            <a:endParaRPr lang="en-US" sz="1400" b="1" i="1" dirty="0" smtClean="0">
              <a:solidFill>
                <a:srgbClr val="FFFFFF"/>
              </a:solidFill>
            </a:endParaRPr>
          </a:p>
          <a:p>
            <a:pPr algn="ctr">
              <a:lnSpc>
                <a:spcPct val="90000"/>
              </a:lnSpc>
            </a:pPr>
            <a:r>
              <a:rPr lang="en-US" sz="1600" b="1" i="1" dirty="0" smtClean="0">
                <a:solidFill>
                  <a:srgbClr val="FFFFFF"/>
                </a:solidFill>
              </a:rPr>
              <a:t>R</a:t>
            </a:r>
          </a:p>
          <a:p>
            <a:pPr algn="ctr">
              <a:lnSpc>
                <a:spcPct val="90000"/>
              </a:lnSpc>
            </a:pPr>
            <a:r>
              <a:rPr lang="en-US" sz="1600" b="1" i="1" dirty="0" smtClean="0">
                <a:solidFill>
                  <a:srgbClr val="FFFFFF"/>
                </a:solidFill>
              </a:rPr>
              <a:t>U</a:t>
            </a:r>
          </a:p>
          <a:p>
            <a:pPr algn="ctr">
              <a:lnSpc>
                <a:spcPct val="90000"/>
              </a:lnSpc>
            </a:pPr>
            <a:r>
              <a:rPr lang="en-US" sz="1600" b="1" i="1" dirty="0" smtClean="0">
                <a:solidFill>
                  <a:srgbClr val="FFFFFF"/>
                </a:solidFill>
              </a:rPr>
              <a:t>L</a:t>
            </a:r>
          </a:p>
          <a:p>
            <a:pPr algn="ctr">
              <a:lnSpc>
                <a:spcPct val="90000"/>
              </a:lnSpc>
            </a:pPr>
            <a:r>
              <a:rPr lang="en-US" sz="1600" b="1" i="1" dirty="0" smtClean="0">
                <a:solidFill>
                  <a:srgbClr val="FFFFFF"/>
                </a:solidFill>
              </a:rPr>
              <a:t>E</a:t>
            </a:r>
          </a:p>
          <a:p>
            <a:pPr algn="ctr">
              <a:lnSpc>
                <a:spcPct val="90000"/>
              </a:lnSpc>
            </a:pPr>
            <a:r>
              <a:rPr lang="en-US" sz="1600" b="1" i="1" dirty="0" smtClean="0">
                <a:solidFill>
                  <a:srgbClr val="FFFFFF"/>
                </a:solidFill>
              </a:rPr>
              <a:t>S </a:t>
            </a:r>
            <a:endParaRPr lang="en-US" sz="1400" b="1" i="1" dirty="0" smtClean="0">
              <a:solidFill>
                <a:srgbClr val="FFFFFF"/>
              </a:solidFill>
            </a:endParaRP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5"/>
          <p:cNvGrpSpPr/>
          <p:nvPr/>
        </p:nvGrpSpPr>
        <p:grpSpPr>
          <a:xfrm>
            <a:off x="8583493" y="2667000"/>
            <a:ext cx="2895599" cy="2071397"/>
            <a:chOff x="6780214" y="4724400"/>
            <a:chExt cx="5638798" cy="2608428"/>
          </a:xfrm>
        </p:grpSpPr>
        <p:sp>
          <p:nvSpPr>
            <p:cNvPr id="48" name="Rectangle 47"/>
            <p:cNvSpPr/>
            <p:nvPr/>
          </p:nvSpPr>
          <p:spPr>
            <a:xfrm>
              <a:off x="6780214" y="4724400"/>
              <a:ext cx="5518826" cy="2286000"/>
            </a:xfrm>
            <a:prstGeom prst="rect">
              <a:avLst/>
            </a:prstGeom>
            <a:noFill/>
            <a:ln w="25400" cap="rnd" cmpd="dbl">
              <a:solidFill>
                <a:schemeClr val="bg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0" name="Rectangle 49"/>
            <p:cNvSpPr/>
            <p:nvPr/>
          </p:nvSpPr>
          <p:spPr>
            <a:xfrm>
              <a:off x="6856412" y="4800600"/>
              <a:ext cx="5562600" cy="2286000"/>
            </a:xfrm>
            <a:prstGeom prst="rect">
              <a:avLst/>
            </a:prstGeom>
            <a:solidFill>
              <a:schemeClr val="bg2">
                <a:lumMod val="10000"/>
                <a:alpha val="20000"/>
              </a:schemeClr>
            </a:solidFill>
            <a:ln w="25400" cap="rnd" cmpd="dbl">
              <a:solidFill>
                <a:schemeClr val="bg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1" name="Rectangle 50"/>
            <p:cNvSpPr/>
            <p:nvPr/>
          </p:nvSpPr>
          <p:spPr>
            <a:xfrm>
              <a:off x="11231896" y="7086607"/>
              <a:ext cx="591829" cy="246221"/>
            </a:xfrm>
            <a:prstGeom prst="rect">
              <a:avLst/>
            </a:prstGeom>
          </p:spPr>
          <p:txBody>
            <a:bodyPr wrap="none">
              <a:spAutoFit/>
            </a:bodyPr>
            <a:lstStyle/>
            <a:p>
              <a:r>
                <a:rPr lang="en-US" sz="1000" dirty="0" smtClean="0">
                  <a:solidFill>
                    <a:srgbClr val="FFFFFF"/>
                  </a:solidFill>
                </a:rPr>
                <a:t>Firewall</a:t>
              </a:r>
              <a:endParaRPr lang="en-US" sz="1000" dirty="0">
                <a:solidFill>
                  <a:srgbClr val="5F5F5F"/>
                </a:solidFill>
              </a:endParaRPr>
            </a:p>
          </p:txBody>
        </p:sp>
      </p:grpSp>
      <p:grpSp>
        <p:nvGrpSpPr>
          <p:cNvPr id="3" name="Group 185"/>
          <p:cNvGrpSpPr/>
          <p:nvPr/>
        </p:nvGrpSpPr>
        <p:grpSpPr>
          <a:xfrm>
            <a:off x="4799013" y="2696131"/>
            <a:ext cx="2895599" cy="2071397"/>
            <a:chOff x="6780214" y="4724400"/>
            <a:chExt cx="5638798" cy="2608428"/>
          </a:xfrm>
        </p:grpSpPr>
        <p:sp>
          <p:nvSpPr>
            <p:cNvPr id="41" name="Rectangle 40"/>
            <p:cNvSpPr/>
            <p:nvPr/>
          </p:nvSpPr>
          <p:spPr>
            <a:xfrm>
              <a:off x="6780214" y="4724400"/>
              <a:ext cx="5518826" cy="2286000"/>
            </a:xfrm>
            <a:prstGeom prst="rect">
              <a:avLst/>
            </a:prstGeom>
            <a:noFill/>
            <a:ln w="25400" cap="rnd" cmpd="dbl">
              <a:solidFill>
                <a:schemeClr val="bg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2" name="Rectangle 41"/>
            <p:cNvSpPr/>
            <p:nvPr/>
          </p:nvSpPr>
          <p:spPr>
            <a:xfrm>
              <a:off x="6856412" y="4800600"/>
              <a:ext cx="5562600" cy="2286000"/>
            </a:xfrm>
            <a:prstGeom prst="rect">
              <a:avLst/>
            </a:prstGeom>
            <a:solidFill>
              <a:schemeClr val="bg2">
                <a:lumMod val="10000"/>
                <a:alpha val="20000"/>
              </a:schemeClr>
            </a:solidFill>
            <a:ln w="25400" cap="rnd" cmpd="dbl">
              <a:solidFill>
                <a:schemeClr val="bg1"/>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6" name="Rectangle 45"/>
            <p:cNvSpPr/>
            <p:nvPr/>
          </p:nvSpPr>
          <p:spPr>
            <a:xfrm>
              <a:off x="11231896" y="7086607"/>
              <a:ext cx="591829" cy="246221"/>
            </a:xfrm>
            <a:prstGeom prst="rect">
              <a:avLst/>
            </a:prstGeom>
          </p:spPr>
          <p:txBody>
            <a:bodyPr wrap="none">
              <a:spAutoFit/>
            </a:bodyPr>
            <a:lstStyle/>
            <a:p>
              <a:r>
                <a:rPr lang="en-US" sz="1000" dirty="0" smtClean="0">
                  <a:solidFill>
                    <a:srgbClr val="FFFFFF"/>
                  </a:solidFill>
                </a:rPr>
                <a:t>Firewall</a:t>
              </a:r>
              <a:endParaRPr lang="en-US" sz="1000" dirty="0">
                <a:solidFill>
                  <a:srgbClr val="5F5F5F"/>
                </a:solidFill>
              </a:endParaRPr>
            </a:p>
          </p:txBody>
        </p:sp>
      </p:grpSp>
      <p:sp>
        <p:nvSpPr>
          <p:cNvPr id="49" name="Rectangle 48"/>
          <p:cNvSpPr/>
          <p:nvPr/>
        </p:nvSpPr>
        <p:spPr>
          <a:xfrm>
            <a:off x="0" y="0"/>
            <a:ext cx="19796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4" name="Group 85"/>
          <p:cNvGrpSpPr/>
          <p:nvPr/>
        </p:nvGrpSpPr>
        <p:grpSpPr>
          <a:xfrm>
            <a:off x="4989475" y="3048000"/>
            <a:ext cx="1181734" cy="1295400"/>
            <a:chOff x="2889145" y="2733020"/>
            <a:chExt cx="1181734" cy="1295400"/>
          </a:xfrm>
        </p:grpSpPr>
        <p:pic>
          <p:nvPicPr>
            <p:cNvPr id="82" name="Picture 81" descr="mobile_w_72.png"/>
            <p:cNvPicPr>
              <a:picLocks noChangeAspect="1"/>
            </p:cNvPicPr>
            <p:nvPr/>
          </p:nvPicPr>
          <p:blipFill>
            <a:blip r:embed="rId3" cstate="print"/>
            <a:stretch>
              <a:fillRect/>
            </a:stretch>
          </p:blipFill>
          <p:spPr>
            <a:xfrm>
              <a:off x="3137112" y="2733020"/>
              <a:ext cx="685800" cy="685800"/>
            </a:xfrm>
            <a:prstGeom prst="rect">
              <a:avLst/>
            </a:prstGeom>
          </p:spPr>
        </p:pic>
        <p:sp>
          <p:nvSpPr>
            <p:cNvPr id="85" name="Rectangle 84"/>
            <p:cNvSpPr/>
            <p:nvPr/>
          </p:nvSpPr>
          <p:spPr>
            <a:xfrm>
              <a:off x="2889145" y="3505200"/>
              <a:ext cx="1181734"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Cloud</a:t>
              </a:r>
            </a:p>
            <a:p>
              <a:pPr algn="ctr"/>
              <a:r>
                <a:rPr lang="en-US" sz="1400" b="1" kern="0" dirty="0" smtClean="0">
                  <a:solidFill>
                    <a:srgbClr val="FFFFFF"/>
                  </a:solidFill>
                  <a:ea typeface="Calibri"/>
                  <a:cs typeface="MV Boli" pitchFamily="2" charset="0"/>
                  <a:sym typeface="Calibri"/>
                </a:rPr>
                <a:t>Service</a:t>
              </a:r>
            </a:p>
          </p:txBody>
        </p:sp>
      </p:grpSp>
      <p:cxnSp>
        <p:nvCxnSpPr>
          <p:cNvPr id="100" name="Straight Connector 99"/>
          <p:cNvCxnSpPr/>
          <p:nvPr/>
        </p:nvCxnSpPr>
        <p:spPr>
          <a:xfrm rot="5400000">
            <a:off x="4151312" y="2857500"/>
            <a:ext cx="0" cy="11430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5400000">
            <a:off x="2116772" y="2880360"/>
            <a:ext cx="0" cy="109728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 name="Group 74"/>
          <p:cNvGrpSpPr/>
          <p:nvPr/>
        </p:nvGrpSpPr>
        <p:grpSpPr>
          <a:xfrm>
            <a:off x="227012" y="2495490"/>
            <a:ext cx="1524000" cy="2152710"/>
            <a:chOff x="227012" y="228600"/>
            <a:chExt cx="1524000" cy="2152710"/>
          </a:xfrm>
        </p:grpSpPr>
        <p:pic>
          <p:nvPicPr>
            <p:cNvPr id="66" name="Picture 65" descr="Ski-Lift_Inspector.png"/>
            <p:cNvPicPr>
              <a:picLocks noChangeAspect="1"/>
            </p:cNvPicPr>
            <p:nvPr/>
          </p:nvPicPr>
          <p:blipFill>
            <a:blip r:embed="rId4" cstate="print"/>
            <a:srcRect l="1057" t="4444" r="20857" b="58889"/>
            <a:stretch>
              <a:fillRect/>
            </a:stretch>
          </p:blipFill>
          <p:spPr>
            <a:xfrm flipH="1">
              <a:off x="227012" y="228600"/>
              <a:ext cx="1524000" cy="1706335"/>
            </a:xfrm>
            <a:prstGeom prst="roundRect">
              <a:avLst/>
            </a:prstGeom>
            <a:solidFill>
              <a:schemeClr val="bg1"/>
            </a:solidFill>
            <a:ln w="15875">
              <a:solidFill>
                <a:schemeClr val="bg2">
                  <a:lumMod val="10000"/>
                </a:schemeClr>
              </a:solidFill>
            </a:ln>
          </p:spPr>
        </p:pic>
        <p:sp>
          <p:nvSpPr>
            <p:cNvPr id="74" name="TextBox 73"/>
            <p:cNvSpPr txBox="1"/>
            <p:nvPr/>
          </p:nvSpPr>
          <p:spPr>
            <a:xfrm>
              <a:off x="455612" y="1981200"/>
              <a:ext cx="904094"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Jim Banes</a:t>
              </a:r>
            </a:p>
            <a:p>
              <a:pPr algn="ctr"/>
              <a:r>
                <a:rPr lang="en-US" sz="1200" i="1" kern="0" dirty="0" smtClean="0">
                  <a:solidFill>
                    <a:srgbClr val="FFFFFF"/>
                  </a:solidFill>
                  <a:ea typeface="Calibri"/>
                  <a:cs typeface="MV Boli" pitchFamily="2" charset="0"/>
                  <a:sym typeface="Calibri"/>
                </a:rPr>
                <a:t>Field Inspector</a:t>
              </a:r>
              <a:endParaRPr lang="en-US" sz="1200" i="1" kern="0" dirty="0" smtClean="0">
                <a:solidFill>
                  <a:srgbClr val="FFFFFF"/>
                </a:solidFill>
                <a:cs typeface="MV Boli" pitchFamily="2" charset="0"/>
                <a:sym typeface="Calibri"/>
              </a:endParaRPr>
            </a:p>
          </p:txBody>
        </p:sp>
      </p:gr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In-View Ski Inspection Application</a:t>
            </a:r>
          </a:p>
          <a:p>
            <a:r>
              <a:rPr lang="en-US" sz="2000" i="1" dirty="0" smtClean="0">
                <a:solidFill>
                  <a:srgbClr val="FFFFFF"/>
                </a:solidFill>
              </a:rPr>
              <a:t>Physical Architecture</a:t>
            </a:r>
            <a:endParaRPr lang="en-US" sz="2000" i="1" dirty="0">
              <a:solidFill>
                <a:srgbClr val="FFFFFF"/>
              </a:solidFill>
            </a:endParaRPr>
          </a:p>
        </p:txBody>
      </p:sp>
      <p:grpSp>
        <p:nvGrpSpPr>
          <p:cNvPr id="6" name="Group 91"/>
          <p:cNvGrpSpPr/>
          <p:nvPr/>
        </p:nvGrpSpPr>
        <p:grpSpPr>
          <a:xfrm>
            <a:off x="6323609" y="3048000"/>
            <a:ext cx="1218603" cy="1295400"/>
            <a:chOff x="4208444" y="2733020"/>
            <a:chExt cx="1218603" cy="1295400"/>
          </a:xfrm>
        </p:grpSpPr>
        <p:pic>
          <p:nvPicPr>
            <p:cNvPr id="88" name="Picture 87" descr="process_w_72.png"/>
            <p:cNvPicPr>
              <a:picLocks noChangeAspect="1"/>
            </p:cNvPicPr>
            <p:nvPr/>
          </p:nvPicPr>
          <p:blipFill>
            <a:blip r:embed="rId5" cstate="print"/>
            <a:stretch>
              <a:fillRect/>
            </a:stretch>
          </p:blipFill>
          <p:spPr>
            <a:xfrm>
              <a:off x="4474845" y="2733020"/>
              <a:ext cx="685800" cy="685800"/>
            </a:xfrm>
            <a:prstGeom prst="rect">
              <a:avLst/>
            </a:prstGeom>
          </p:spPr>
        </p:pic>
        <p:sp>
          <p:nvSpPr>
            <p:cNvPr id="89" name="Rectangle 88"/>
            <p:cNvSpPr/>
            <p:nvPr/>
          </p:nvSpPr>
          <p:spPr>
            <a:xfrm>
              <a:off x="4208444" y="3505200"/>
              <a:ext cx="1218603"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Process Cloud</a:t>
              </a:r>
            </a:p>
            <a:p>
              <a:pPr algn="ctr"/>
              <a:r>
                <a:rPr lang="en-US" sz="1400" b="1" kern="0" dirty="0" smtClean="0">
                  <a:solidFill>
                    <a:srgbClr val="FFFFFF"/>
                  </a:solidFill>
                  <a:ea typeface="Calibri"/>
                  <a:cs typeface="MV Boli" pitchFamily="2" charset="0"/>
                  <a:sym typeface="Calibri"/>
                </a:rPr>
                <a:t>Service</a:t>
              </a:r>
            </a:p>
          </p:txBody>
        </p:sp>
      </p:grpSp>
      <p:grpSp>
        <p:nvGrpSpPr>
          <p:cNvPr id="7" name="Group 96"/>
          <p:cNvGrpSpPr/>
          <p:nvPr/>
        </p:nvGrpSpPr>
        <p:grpSpPr>
          <a:xfrm>
            <a:off x="9253960" y="3048000"/>
            <a:ext cx="1564852" cy="1143000"/>
            <a:chOff x="7064289" y="2809220"/>
            <a:chExt cx="1564852" cy="1143000"/>
          </a:xfrm>
        </p:grpSpPr>
        <p:pic>
          <p:nvPicPr>
            <p:cNvPr id="1027" name="Picture 3"/>
            <p:cNvPicPr>
              <a:picLocks noChangeAspect="1" noChangeArrowheads="1"/>
            </p:cNvPicPr>
            <p:nvPr/>
          </p:nvPicPr>
          <p:blipFill>
            <a:blip r:embed="rId6" cstate="print"/>
            <a:srcRect/>
            <a:stretch>
              <a:fillRect/>
            </a:stretch>
          </p:blipFill>
          <p:spPr bwMode="auto">
            <a:xfrm>
              <a:off x="7520334" y="2809220"/>
              <a:ext cx="652763" cy="531812"/>
            </a:xfrm>
            <a:prstGeom prst="rect">
              <a:avLst/>
            </a:prstGeom>
            <a:noFill/>
            <a:ln w="9525">
              <a:noFill/>
              <a:miter lim="800000"/>
              <a:headEnd/>
              <a:tailEnd/>
            </a:ln>
            <a:effectLst/>
          </p:spPr>
        </p:pic>
        <p:sp>
          <p:nvSpPr>
            <p:cNvPr id="96" name="Rectangle 95"/>
            <p:cNvSpPr/>
            <p:nvPr/>
          </p:nvSpPr>
          <p:spPr>
            <a:xfrm>
              <a:off x="7064289" y="3429000"/>
              <a:ext cx="1564852"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Policy Automation</a:t>
              </a:r>
            </a:p>
            <a:p>
              <a:pPr algn="ctr"/>
              <a:r>
                <a:rPr lang="en-US" sz="1400" b="1" kern="0" dirty="0" smtClean="0">
                  <a:solidFill>
                    <a:srgbClr val="FFFFFF"/>
                  </a:solidFill>
                  <a:ea typeface="Calibri"/>
                  <a:cs typeface="MV Boli" pitchFamily="2" charset="0"/>
                  <a:sym typeface="Calibri"/>
                </a:rPr>
                <a:t>Cloud Service</a:t>
              </a:r>
            </a:p>
          </p:txBody>
        </p:sp>
      </p:grpSp>
      <p:grpSp>
        <p:nvGrpSpPr>
          <p:cNvPr id="8" name="Group 55"/>
          <p:cNvGrpSpPr/>
          <p:nvPr/>
        </p:nvGrpSpPr>
        <p:grpSpPr>
          <a:xfrm>
            <a:off x="2513012" y="2983468"/>
            <a:ext cx="1252266" cy="1283732"/>
            <a:chOff x="2572679" y="1676400"/>
            <a:chExt cx="1252266" cy="1283732"/>
          </a:xfrm>
        </p:grpSpPr>
        <p:pic>
          <p:nvPicPr>
            <p:cNvPr id="106" name="Picture 3" descr="C:\temp\icons\ic-UserExperience-wht.png"/>
            <p:cNvPicPr>
              <a:picLocks noChangeAspect="1" noChangeArrowheads="1"/>
            </p:cNvPicPr>
            <p:nvPr/>
          </p:nvPicPr>
          <p:blipFill>
            <a:blip r:embed="rId7" cstate="print"/>
            <a:srcRect/>
            <a:stretch>
              <a:fillRect/>
            </a:stretch>
          </p:blipFill>
          <p:spPr bwMode="auto">
            <a:xfrm>
              <a:off x="2817812" y="1676400"/>
              <a:ext cx="762000" cy="762000"/>
            </a:xfrm>
            <a:prstGeom prst="rect">
              <a:avLst/>
            </a:prstGeom>
            <a:noFill/>
          </p:spPr>
        </p:pic>
        <p:sp>
          <p:nvSpPr>
            <p:cNvPr id="55" name="Rectangle 54"/>
            <p:cNvSpPr/>
            <p:nvPr/>
          </p:nvSpPr>
          <p:spPr>
            <a:xfrm>
              <a:off x="2572679" y="2436912"/>
              <a:ext cx="1252266" cy="523220"/>
            </a:xfrm>
            <a:prstGeom prst="rect">
              <a:avLst/>
            </a:prstGeom>
          </p:spPr>
          <p:txBody>
            <a:bodyPr wrap="none">
              <a:spAutoFit/>
            </a:bodyPr>
            <a:lstStyle/>
            <a:p>
              <a:pPr algn="ctr"/>
              <a:r>
                <a:rPr lang="en-US" sz="1400" b="1" kern="0" dirty="0" smtClean="0">
                  <a:solidFill>
                    <a:srgbClr val="FFFFFF"/>
                  </a:solidFill>
                  <a:ea typeface="Calibri"/>
                  <a:cs typeface="MV Boli" pitchFamily="2" charset="0"/>
                  <a:sym typeface="Calibri"/>
                </a:rPr>
                <a:t>Mobile Device</a:t>
              </a:r>
            </a:p>
            <a:p>
              <a:pPr algn="ctr"/>
              <a:r>
                <a:rPr lang="en-US" sz="1400" b="1" kern="0" dirty="0" smtClean="0">
                  <a:solidFill>
                    <a:srgbClr val="FFFFFF"/>
                  </a:solidFill>
                  <a:ea typeface="Calibri"/>
                  <a:cs typeface="MV Boli" pitchFamily="2" charset="0"/>
                  <a:sym typeface="Calibri"/>
                </a:rPr>
                <a:t>Frameworks</a:t>
              </a:r>
            </a:p>
          </p:txBody>
        </p:sp>
      </p:grpSp>
      <p:cxnSp>
        <p:nvCxnSpPr>
          <p:cNvPr id="58" name="Straight Connector 57"/>
          <p:cNvCxnSpPr/>
          <p:nvPr/>
        </p:nvCxnSpPr>
        <p:spPr>
          <a:xfrm rot="5400000">
            <a:off x="8138160" y="3086100"/>
            <a:ext cx="0" cy="685800"/>
          </a:xfrm>
          <a:prstGeom prst="line">
            <a:avLst/>
          </a:prstGeom>
          <a:ln w="15875">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0185020" y="2266890"/>
            <a:ext cx="1319592" cy="400110"/>
          </a:xfrm>
          <a:prstGeom prst="rect">
            <a:avLst/>
          </a:prstGeom>
        </p:spPr>
        <p:txBody>
          <a:bodyPr wrap="none">
            <a:spAutoFit/>
          </a:bodyPr>
          <a:lstStyle/>
          <a:p>
            <a:pPr algn="ctr"/>
            <a:r>
              <a:rPr lang="en-US" sz="2000" b="1" kern="0" dirty="0" smtClean="0">
                <a:solidFill>
                  <a:srgbClr val="FFFFFF"/>
                </a:solidFill>
                <a:ea typeface="Calibri"/>
                <a:cs typeface="MV Boli" pitchFamily="2" charset="0"/>
                <a:sym typeface="Calibri"/>
              </a:rPr>
              <a:t>OPA Cloud</a:t>
            </a:r>
          </a:p>
        </p:txBody>
      </p:sp>
      <p:sp>
        <p:nvSpPr>
          <p:cNvPr id="54" name="Rectangle 53"/>
          <p:cNvSpPr/>
          <p:nvPr/>
        </p:nvSpPr>
        <p:spPr>
          <a:xfrm>
            <a:off x="6246812" y="2286000"/>
            <a:ext cx="1545616" cy="400110"/>
          </a:xfrm>
          <a:prstGeom prst="rect">
            <a:avLst/>
          </a:prstGeom>
        </p:spPr>
        <p:txBody>
          <a:bodyPr wrap="none">
            <a:spAutoFit/>
          </a:bodyPr>
          <a:lstStyle/>
          <a:p>
            <a:pPr algn="ctr"/>
            <a:r>
              <a:rPr lang="en-US" sz="2000" b="1" kern="0" dirty="0" smtClean="0">
                <a:solidFill>
                  <a:srgbClr val="FFFFFF"/>
                </a:solidFill>
                <a:ea typeface="Calibri"/>
                <a:cs typeface="MV Boli" pitchFamily="2" charset="0"/>
                <a:sym typeface="Calibri"/>
              </a:rPr>
              <a:t>Oracle Cloud</a:t>
            </a:r>
          </a:p>
        </p:txBody>
      </p:sp>
      <p:sp>
        <p:nvSpPr>
          <p:cNvPr id="63" name="Rectangle 62"/>
          <p:cNvSpPr/>
          <p:nvPr/>
        </p:nvSpPr>
        <p:spPr>
          <a:xfrm>
            <a:off x="2411879" y="5029200"/>
            <a:ext cx="1441421" cy="338554"/>
          </a:xfrm>
          <a:prstGeom prst="rect">
            <a:avLst/>
          </a:prstGeom>
        </p:spPr>
        <p:txBody>
          <a:bodyPr wrap="none">
            <a:spAutoFit/>
          </a:bodyPr>
          <a:lstStyle/>
          <a:p>
            <a:pPr algn="ctr"/>
            <a:r>
              <a:rPr lang="en-US" sz="1600" i="1" kern="0" dirty="0" smtClean="0">
                <a:solidFill>
                  <a:srgbClr val="FFFFFF"/>
                </a:solidFill>
                <a:ea typeface="Calibri"/>
                <a:cs typeface="MV Boli" pitchFamily="2" charset="0"/>
                <a:sym typeface="Calibri"/>
              </a:rPr>
              <a:t>Internet Facing</a:t>
            </a:r>
          </a:p>
        </p:txBody>
      </p:sp>
    </p:spTree>
    <p:extLst>
      <p:ext uri="{BB962C8B-B14F-4D97-AF65-F5344CB8AC3E}">
        <p14:creationId xmlns:p14="http://schemas.microsoft.com/office/powerpoint/2010/main" xmlns="" val="2265566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2</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2"/>
          </a:xfrm>
          <a:prstGeom prst="rect">
            <a:avLst/>
          </a:prstGeom>
        </p:spPr>
      </p:pic>
      <p:sp>
        <p:nvSpPr>
          <p:cNvPr id="8" name="Rectangle 7"/>
          <p:cNvSpPr/>
          <p:nvPr/>
        </p:nvSpPr>
        <p:spPr>
          <a:xfrm>
            <a:off x="0" y="5783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829264"/>
            <a:ext cx="7919692" cy="954107"/>
          </a:xfrm>
          <a:prstGeom prst="rect">
            <a:avLst/>
          </a:prstGeom>
        </p:spPr>
        <p:txBody>
          <a:bodyPr wrap="square">
            <a:spAutoFit/>
          </a:bodyPr>
          <a:lstStyle/>
          <a:p>
            <a:r>
              <a:rPr lang="en-US" sz="1400" b="1" dirty="0" smtClean="0">
                <a:solidFill>
                  <a:schemeClr val="bg1"/>
                </a:solidFill>
              </a:rPr>
              <a:t>Skiing is an inherently risky activity – riding a chairlift while skiing shouldn’t be.  For state inspection supervisor Hanna Jane, her near invisible job was brought to the forefront of the public eye a year ago. Back then a faulty ski lift stranded a group of kindergarteners for several hours. While no one was hurt, the faces of panic stricken children in the news sprung the political wheels into motion.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3</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2"/>
          </a:xfrm>
          <a:prstGeom prst="rect">
            <a:avLst/>
          </a:prstGeom>
        </p:spPr>
      </p:pic>
      <p:sp>
        <p:nvSpPr>
          <p:cNvPr id="8" name="Rectangle 7"/>
          <p:cNvSpPr/>
          <p:nvPr/>
        </p:nvSpPr>
        <p:spPr>
          <a:xfrm>
            <a:off x="0" y="5474509"/>
            <a:ext cx="9464634" cy="1389424"/>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484889"/>
            <a:ext cx="9207336" cy="1384995"/>
          </a:xfrm>
          <a:prstGeom prst="rect">
            <a:avLst/>
          </a:prstGeom>
        </p:spPr>
        <p:txBody>
          <a:bodyPr wrap="square">
            <a:spAutoFit/>
          </a:bodyPr>
          <a:lstStyle/>
          <a:p>
            <a:r>
              <a:rPr lang="en-US" sz="1400" b="1" dirty="0" smtClean="0">
                <a:solidFill>
                  <a:schemeClr val="bg1"/>
                </a:solidFill>
              </a:rPr>
              <a:t>A few months later, her division received Ski ACT #47, a set of new regulations, with mandated inspection timelines to insure the safety of citizens and tourist. For years, her organization leveraged paper based processes to make ski lift inspections across the state. While the processes worked, it was error prone and simply could not route the paperwork through the approval chain before the newly mandated timelines expired. Something had to change. her organization needed to modernize, needed  to execute without costly delays in hardware or software provisioning. They needed to move to the Cloud.</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taScience_Tom_President_Colored.png"/>
          <p:cNvPicPr>
            <a:picLocks noChangeAspect="1"/>
          </p:cNvPicPr>
          <p:nvPr/>
        </p:nvPicPr>
        <p:blipFill>
          <a:blip r:embed="rId3" cstate="print"/>
          <a:stretch>
            <a:fillRect/>
          </a:stretch>
        </p:blipFill>
        <p:spPr>
          <a:xfrm>
            <a:off x="0" y="-475011"/>
            <a:ext cx="12213107" cy="6869872"/>
          </a:xfrm>
          <a:prstGeom prst="rect">
            <a:avLst/>
          </a:prstGeom>
        </p:spPr>
      </p:pic>
      <p:sp>
        <p:nvSpPr>
          <p:cNvPr id="8" name="Rectangle 7"/>
          <p:cNvSpPr/>
          <p:nvPr/>
        </p:nvSpPr>
        <p:spPr>
          <a:xfrm>
            <a:off x="0" y="5795134"/>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841139"/>
            <a:ext cx="7919692" cy="892552"/>
          </a:xfrm>
          <a:prstGeom prst="rect">
            <a:avLst/>
          </a:prstGeom>
        </p:spPr>
        <p:txBody>
          <a:bodyPr wrap="square">
            <a:spAutoFit/>
          </a:bodyPr>
          <a:lstStyle/>
          <a:p>
            <a:r>
              <a:rPr lang="en-US" sz="1300" b="1" dirty="0" smtClean="0">
                <a:solidFill>
                  <a:schemeClr val="bg1"/>
                </a:solidFill>
              </a:rPr>
              <a:t>This challenge gave birth to what will be the centerpiece of Hanna’s career in public service. In just a few months, her state launched an application called In-View. The application leverages the process automation and mobile technology in the cloud to transform the speed at which her division operates. The cloud seamlessly evolves legacy paper based manual workflows into online, mobile enabled solutions.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5</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0" y="-11873"/>
            <a:ext cx="12213107" cy="6869872"/>
          </a:xfrm>
          <a:prstGeom prst="rect">
            <a:avLst/>
          </a:prstGeom>
        </p:spPr>
      </p:pic>
      <p:sp>
        <p:nvSpPr>
          <p:cNvPr id="8" name="Rectangle 7"/>
          <p:cNvSpPr/>
          <p:nvPr/>
        </p:nvSpPr>
        <p:spPr>
          <a:xfrm>
            <a:off x="0" y="5795134"/>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805514"/>
            <a:ext cx="7919692" cy="1077218"/>
          </a:xfrm>
          <a:prstGeom prst="rect">
            <a:avLst/>
          </a:prstGeom>
        </p:spPr>
        <p:txBody>
          <a:bodyPr wrap="square">
            <a:spAutoFit/>
          </a:bodyPr>
          <a:lstStyle/>
          <a:p>
            <a:r>
              <a:rPr lang="en-US" sz="1600" b="1" dirty="0" smtClean="0">
                <a:solidFill>
                  <a:schemeClr val="bg1"/>
                </a:solidFill>
              </a:rPr>
              <a:t>Today Hanna’s field inspectors, like Jim Banes, can carry tablets instead of binders. Each morning they are able to login to In-View and in a matter of minutes create a new inspection that collects all the information required by Ski Act #47.  If a particular lift like #12, could have a problem.</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ataScience_Tom_President_Colored.png"/>
          <p:cNvPicPr>
            <a:picLocks noChangeAspect="1"/>
          </p:cNvPicPr>
          <p:nvPr/>
        </p:nvPicPr>
        <p:blipFill>
          <a:blip r:embed="rId3" cstate="print"/>
          <a:stretch>
            <a:fillRect/>
          </a:stretch>
        </p:blipFill>
        <p:spPr>
          <a:xfrm>
            <a:off x="4" y="0"/>
            <a:ext cx="12213107" cy="6869872"/>
          </a:xfrm>
          <a:prstGeom prst="rect">
            <a:avLst/>
          </a:prstGeom>
        </p:spPr>
      </p:pic>
      <p:sp>
        <p:nvSpPr>
          <p:cNvPr id="8" name="Rectangle 7"/>
          <p:cNvSpPr/>
          <p:nvPr/>
        </p:nvSpPr>
        <p:spPr>
          <a:xfrm>
            <a:off x="0" y="5795134"/>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841139"/>
            <a:ext cx="7919692" cy="954107"/>
          </a:xfrm>
          <a:prstGeom prst="rect">
            <a:avLst/>
          </a:prstGeom>
        </p:spPr>
        <p:txBody>
          <a:bodyPr wrap="square">
            <a:spAutoFit/>
          </a:bodyPr>
          <a:lstStyle/>
          <a:p>
            <a:r>
              <a:rPr lang="en-US" sz="1400" b="1" dirty="0" smtClean="0">
                <a:solidFill>
                  <a:schemeClr val="bg1"/>
                </a:solidFill>
              </a:rPr>
              <a:t>Jim is able to take pictures and enter detailed notes about of the mechanical components in question. The cloud then geo-codes all relevant information and once the inspection is officially submitted, In-View runs data checks directly against the legislation to insure the Jim’s analysis comforts to the exact letter of the law.</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7</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2"/>
          </a:xfrm>
          <a:prstGeom prst="rect">
            <a:avLst/>
          </a:prstGeom>
        </p:spPr>
      </p:pic>
      <p:sp>
        <p:nvSpPr>
          <p:cNvPr id="8" name="Rectangle 7"/>
          <p:cNvSpPr/>
          <p:nvPr/>
        </p:nvSpPr>
        <p:spPr>
          <a:xfrm>
            <a:off x="0" y="580700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900514"/>
            <a:ext cx="7919692" cy="830997"/>
          </a:xfrm>
          <a:prstGeom prst="rect">
            <a:avLst/>
          </a:prstGeom>
        </p:spPr>
        <p:txBody>
          <a:bodyPr wrap="square">
            <a:spAutoFit/>
          </a:bodyPr>
          <a:lstStyle/>
          <a:p>
            <a:r>
              <a:rPr lang="en-US" sz="1600" b="1" dirty="0" smtClean="0">
                <a:solidFill>
                  <a:schemeClr val="bg1"/>
                </a:solidFill>
              </a:rPr>
              <a:t>In a matter of seconds information that once took days or weeks to receive, is on Hanna's desktop. She is able to analyze the images, read inspection notes and even look at past reports on ski lift #12. But In-View, does not stop there.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8</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3"/>
          </a:xfrm>
          <a:prstGeom prst="rect">
            <a:avLst/>
          </a:prstGeom>
        </p:spPr>
      </p:pic>
      <p:sp>
        <p:nvSpPr>
          <p:cNvPr id="8" name="Rectangle 7"/>
          <p:cNvSpPr/>
          <p:nvPr/>
        </p:nvSpPr>
        <p:spPr>
          <a:xfrm>
            <a:off x="0" y="5593259"/>
            <a:ext cx="8229600" cy="1282546"/>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639264"/>
            <a:ext cx="7919692" cy="1169551"/>
          </a:xfrm>
          <a:prstGeom prst="rect">
            <a:avLst/>
          </a:prstGeom>
        </p:spPr>
        <p:txBody>
          <a:bodyPr wrap="square">
            <a:spAutoFit/>
          </a:bodyPr>
          <a:lstStyle/>
          <a:p>
            <a:r>
              <a:rPr lang="en-US" sz="1400" b="1" dirty="0" smtClean="0">
                <a:solidFill>
                  <a:schemeClr val="bg1"/>
                </a:solidFill>
              </a:rPr>
              <a:t>The platform is designed for agility, and as new addendums are added to Ski Act #47, In-View is able to quickly adapt. The Policy Automation Cloud Service enables Hanna to work directly with business Analysts, like Joe, to mark-up any new legislation inside a simple Word editor. The markup is then deployed into the cloud and available for In-View business processes to leverage. This insures all future ski lift inspections conform to the new regulations in a matter of hours as opposed to weeks or months.</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8621423" y="6556248"/>
            <a:ext cx="2743200" cy="182880"/>
          </a:xfrm>
        </p:spPr>
        <p:txBody>
          <a:bodyPr/>
          <a:lstStyle/>
          <a:p>
            <a:endParaRPr lang="en-US" dirty="0"/>
          </a:p>
        </p:txBody>
      </p:sp>
      <p:sp>
        <p:nvSpPr>
          <p:cNvPr id="3" name="Slide Number Placeholder 2"/>
          <p:cNvSpPr>
            <a:spLocks noGrp="1"/>
          </p:cNvSpPr>
          <p:nvPr>
            <p:ph type="sldNum" sz="quarter" idx="4294967295"/>
          </p:nvPr>
        </p:nvSpPr>
        <p:spPr>
          <a:xfrm>
            <a:off x="11276011" y="6556248"/>
            <a:ext cx="381661" cy="182880"/>
          </a:xfrm>
        </p:spPr>
        <p:txBody>
          <a:bodyPr/>
          <a:lstStyle/>
          <a:p>
            <a:fld id="{C51EAA63-D034-42AE-91FA-B13B9518C7BE}" type="slidenum">
              <a:rPr lang="en-US" smtClean="0"/>
              <a:pPr/>
              <a:t>9</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1" y="1"/>
            <a:ext cx="12213107" cy="6869873"/>
          </a:xfrm>
          <a:prstGeom prst="rect">
            <a:avLst/>
          </a:prstGeom>
        </p:spPr>
      </p:pic>
      <p:sp>
        <p:nvSpPr>
          <p:cNvPr id="8" name="Rectangle 7"/>
          <p:cNvSpPr/>
          <p:nvPr/>
        </p:nvSpPr>
        <p:spPr>
          <a:xfrm>
            <a:off x="0" y="590200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948014"/>
            <a:ext cx="7919692" cy="830997"/>
          </a:xfrm>
          <a:prstGeom prst="rect">
            <a:avLst/>
          </a:prstGeom>
        </p:spPr>
        <p:txBody>
          <a:bodyPr wrap="square">
            <a:spAutoFit/>
          </a:bodyPr>
          <a:lstStyle/>
          <a:p>
            <a:r>
              <a:rPr lang="en-US" sz="1600" b="1" dirty="0" smtClean="0">
                <a:solidFill>
                  <a:schemeClr val="bg1"/>
                </a:solidFill>
              </a:rPr>
              <a:t>Additional cloud capabilities can be added into In-View as and when the state requires.  The solution is designed from the ground up to foster growth as the ever changing world of technology advances.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loud Accelerate">
  <a:themeElements>
    <a:clrScheme name="Cloud Accelerate">
      <a:dk1>
        <a:srgbClr val="5F5F5F"/>
      </a:dk1>
      <a:lt1>
        <a:srgbClr val="FFFFFF"/>
      </a:lt1>
      <a:dk2>
        <a:srgbClr val="7F7F7F"/>
      </a:dk2>
      <a:lt2>
        <a:srgbClr val="DCE3E4"/>
      </a:lt2>
      <a:accent1>
        <a:srgbClr val="006C7E"/>
      </a:accent1>
      <a:accent2>
        <a:srgbClr val="0C6B96"/>
      </a:accent2>
      <a:accent3>
        <a:srgbClr val="F80000"/>
      </a:accent3>
      <a:accent4>
        <a:srgbClr val="18A6E6"/>
      </a:accent4>
      <a:accent5>
        <a:srgbClr val="00B7D0"/>
      </a:accent5>
      <a:accent6>
        <a:srgbClr val="B0C3C8"/>
      </a:accent6>
      <a:hlink>
        <a:srgbClr val="55BEED"/>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oAutofit/>
      </a:bodyPr>
      <a:lstStyle>
        <a:defPPr>
          <a:defRPr dirty="0" smtClean="0"/>
        </a:defPPr>
      </a:lstStyle>
    </a:txDef>
  </a:objectDefaults>
  <a:extraClrSchemeLst/>
  <a:extLst>
    <a:ext uri="{05A4C25C-085E-4340-85A3-A5531E510DB2}">
      <thm15:themeFamily xmlns="" xmlns:thm15="http://schemas.microsoft.com/office/thememl/2012/main" name="Cloud Accelerate" id="{F68D1643-F06B-436B-81A0-538E9CEB68FC}" vid="{3E0CDB6D-F230-4413-8676-358F0E8A15C3}"/>
    </a:ext>
  </a:extLst>
</a:theme>
</file>

<file path=ppt/theme/theme2.xml><?xml version="1.0" encoding="utf-8"?>
<a:theme xmlns:a="http://schemas.openxmlformats.org/drawingml/2006/main" name="Office Theme">
  <a:themeElements>
    <a:clrScheme name="Architectur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 Accelerate</Template>
  <TotalTime>4479</TotalTime>
  <Words>1359</Words>
  <Application>Microsoft Office PowerPoint</Application>
  <PresentationFormat>Custom</PresentationFormat>
  <Paragraphs>205</Paragraphs>
  <Slides>18</Slides>
  <Notes>17</Notes>
  <HiddenSlides>0</HiddenSlides>
  <MMClips>0</MMClips>
  <ScaleCrop>false</ScaleCrop>
  <HeadingPairs>
    <vt:vector size="4" baseType="variant">
      <vt:variant>
        <vt:lpstr>Theme</vt:lpstr>
      </vt:variant>
      <vt:variant>
        <vt:i4>4</vt:i4>
      </vt:variant>
      <vt:variant>
        <vt:lpstr>Slide Titles</vt:lpstr>
      </vt:variant>
      <vt:variant>
        <vt:i4>18</vt:i4>
      </vt:variant>
    </vt:vector>
  </HeadingPairs>
  <TitlesOfParts>
    <vt:vector size="22" baseType="lpstr">
      <vt:lpstr>Cloud Accelerate</vt:lpstr>
      <vt:lpstr>Office Theme</vt:lpstr>
      <vt:lpstr>Oracle_16x9_2014_521</vt:lpstr>
      <vt:lpstr>5_Oracle_16x9_2014_521</vt:lpstr>
      <vt:lpstr>In-View of a Cloud Enabled Government</vt:lpstr>
      <vt:lpstr>Slide 2</vt:lpstr>
      <vt:lpstr>Slide 3</vt:lpstr>
      <vt:lpstr>Slide 4</vt:lpstr>
      <vt:lpstr>Slide 5</vt:lpstr>
      <vt:lpstr>Slide 6</vt:lpstr>
      <vt:lpstr>Slide 7</vt:lpstr>
      <vt:lpstr>Slide 8</vt:lpstr>
      <vt:lpstr>Slide 9</vt:lpstr>
      <vt:lpstr>Slide 10</vt:lpstr>
      <vt:lpstr>Notional Architecture</vt:lpstr>
      <vt:lpstr>Slide 12</vt:lpstr>
      <vt:lpstr>Slide 13</vt:lpstr>
      <vt:lpstr>Slide 14</vt:lpstr>
      <vt:lpstr>Slide 15</vt:lpstr>
      <vt:lpstr>Slide 16</vt:lpstr>
      <vt:lpstr>Slide 17</vt:lpstr>
      <vt:lpstr>Slide 18</vt:lpstr>
    </vt:vector>
  </TitlesOfParts>
  <Company>Oracle</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Eric Kjome</dc:creator>
  <cp:lastModifiedBy>Chip Baber</cp:lastModifiedBy>
  <cp:revision>414</cp:revision>
  <cp:lastPrinted>2014-07-16T02:22:57Z</cp:lastPrinted>
  <dcterms:created xsi:type="dcterms:W3CDTF">2016-01-18T18:54:26Z</dcterms:created>
  <dcterms:modified xsi:type="dcterms:W3CDTF">2016-06-07T18:58:03Z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